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90" r:id="rId2"/>
    <p:sldMasterId id="2147483826" r:id="rId3"/>
    <p:sldMasterId id="2147483838" r:id="rId4"/>
    <p:sldMasterId id="2147483850" r:id="rId5"/>
    <p:sldMasterId id="2147483886" r:id="rId6"/>
  </p:sldMasterIdLst>
  <p:handoutMasterIdLst>
    <p:handoutMasterId r:id="rId32"/>
  </p:handoutMasterIdLst>
  <p:sldIdLst>
    <p:sldId id="275" r:id="rId7"/>
    <p:sldId id="276" r:id="rId8"/>
    <p:sldId id="257" r:id="rId9"/>
    <p:sldId id="267" r:id="rId10"/>
    <p:sldId id="287" r:id="rId11"/>
    <p:sldId id="292" r:id="rId12"/>
    <p:sldId id="293" r:id="rId13"/>
    <p:sldId id="294" r:id="rId14"/>
    <p:sldId id="295" r:id="rId15"/>
    <p:sldId id="296" r:id="rId16"/>
    <p:sldId id="297" r:id="rId17"/>
    <p:sldId id="301" r:id="rId18"/>
    <p:sldId id="302" r:id="rId19"/>
    <p:sldId id="303" r:id="rId20"/>
    <p:sldId id="304" r:id="rId21"/>
    <p:sldId id="279" r:id="rId22"/>
    <p:sldId id="258" r:id="rId23"/>
    <p:sldId id="272" r:id="rId24"/>
    <p:sldId id="273" r:id="rId25"/>
    <p:sldId id="281" r:id="rId26"/>
    <p:sldId id="283" r:id="rId27"/>
    <p:sldId id="284" r:id="rId28"/>
    <p:sldId id="280" r:id="rId29"/>
    <p:sldId id="260" r:id="rId30"/>
    <p:sldId id="265" r:id="rId3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E8"/>
    <a:srgbClr val="DBE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5" autoAdjust="0"/>
  </p:normalViewPr>
  <p:slideViewPr>
    <p:cSldViewPr snapToGrid="0">
      <p:cViewPr>
        <p:scale>
          <a:sx n="50" d="100"/>
          <a:sy n="50" d="100"/>
        </p:scale>
        <p:origin x="-876"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3B09A2-ADCC-4C6B-951F-B9FDBFEA39B9}" type="datetimeFigureOut">
              <a:rPr lang="zh-TW" altLang="en-US" smtClean="0"/>
              <a:t>2024/8/2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A7855-B4E3-4841-930C-F99B4234FF54}" type="slidenum">
              <a:rPr lang="zh-TW" altLang="en-US" smtClean="0"/>
              <a:t>‹#›</a:t>
            </a:fld>
            <a:endParaRPr lang="zh-TW" altLang="en-US"/>
          </a:p>
        </p:txBody>
      </p:sp>
    </p:spTree>
    <p:extLst>
      <p:ext uri="{BB962C8B-B14F-4D97-AF65-F5344CB8AC3E}">
        <p14:creationId xmlns:p14="http://schemas.microsoft.com/office/powerpoint/2010/main" val="7096138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5"/>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11"/>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5"/>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7"/>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05" y="6248212"/>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7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55"/>
            <a:ext cx="812800" cy="365125"/>
          </a:xfrm>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08"/>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4"/>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45"/>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p:txBody>
          <a:bodyPr/>
          <a:lstStyle/>
          <a:p>
            <a:endParaRPr lang="zh-HK"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AAF0D4A-0E03-4025-A58A-A6CEFCF5C611}" type="slidenum">
              <a:rPr lang="zh-HK" altLang="en-US" smtClean="0"/>
              <a:t>‹#›</a:t>
            </a:fld>
            <a:endParaRPr lang="zh-HK" altLang="en-US"/>
          </a:p>
        </p:txBody>
      </p:sp>
      <p:sp>
        <p:nvSpPr>
          <p:cNvPr id="7" name="矩形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1219200" y="1447800"/>
            <a:ext cx="103632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1066800" y="6172200"/>
            <a:ext cx="5334000" cy="457200"/>
          </a:xfrm>
        </p:spPr>
        <p:txBody>
          <a:bodyPr/>
          <a:lstStyle/>
          <a:p>
            <a:endParaRPr lang="zh-HK"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95072" y="6208776"/>
            <a:ext cx="609600" cy="457200"/>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內容版面配置區 8"/>
          <p:cNvSpPr>
            <a:spLocks noGrp="1"/>
          </p:cNvSpPr>
          <p:nvPr>
            <p:ph sz="quarter" idx="1"/>
          </p:nvPr>
        </p:nvSpPr>
        <p:spPr>
          <a:xfrm>
            <a:off x="12192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5786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9200" y="273050"/>
            <a:ext cx="103632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11" name="內容版面配置區 10"/>
          <p:cNvSpPr>
            <a:spLocks noGrp="1"/>
          </p:cNvSpPr>
          <p:nvPr>
            <p:ph sz="half" idx="2"/>
          </p:nvPr>
        </p:nvSpPr>
        <p:spPr>
          <a:xfrm>
            <a:off x="12192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66040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3" y="342900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219200" y="273050"/>
            <a:ext cx="103632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11" name="內容版面配置區 10"/>
          <p:cNvSpPr>
            <a:spLocks noGrp="1"/>
          </p:cNvSpPr>
          <p:nvPr>
            <p:ph sz="quarter" idx="1"/>
          </p:nvPr>
        </p:nvSpPr>
        <p:spPr>
          <a:xfrm>
            <a:off x="3962400" y="1600200"/>
            <a:ext cx="7620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a:xfrm>
            <a:off x="1219200" y="6172200"/>
            <a:ext cx="5181600" cy="457200"/>
          </a:xfrm>
        </p:spPr>
        <p:txBody>
          <a:bodyPr/>
          <a:lstStyle/>
          <a:p>
            <a:endParaRPr lang="zh-HK" altLang="en-US"/>
          </a:p>
        </p:txBody>
      </p:sp>
      <p:sp>
        <p:nvSpPr>
          <p:cNvPr id="7" name="投影片編號版面配置區 6"/>
          <p:cNvSpPr>
            <a:spLocks noGrp="1"/>
          </p:cNvSpPr>
          <p:nvPr>
            <p:ph type="sldNum" sz="quarter" idx="12"/>
          </p:nvPr>
        </p:nvSpPr>
        <p:spPr>
          <a:xfrm>
            <a:off x="195072" y="6208776"/>
            <a:ext cx="609600" cy="457200"/>
          </a:xfrm>
        </p:spPr>
        <p:txBody>
          <a:bodyPr/>
          <a:lstStyle/>
          <a:p>
            <a:fld id="{2AAF0D4A-0E03-4025-A58A-A6CEFCF5C611}" type="slidenum">
              <a:rPr lang="zh-HK" altLang="en-US" smtClean="0"/>
              <a:t>‹#›</a:t>
            </a:fld>
            <a:endParaRPr lang="zh-HK"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4"/>
            <a:ext cx="268224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219200" y="274643"/>
            <a:ext cx="7416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2AAF0D4A-0E03-4025-A58A-A6CEFCF5C611}" type="slidenum">
              <a:rPr lang="zh-HK" altLang="en-US" smtClean="0"/>
              <a:t>‹#›</a:t>
            </a:fld>
            <a:endParaRPr lang="zh-HK" alt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zh-TW" altLang="en-US" smtClean="0"/>
              <a:t>按一下以編輯母片標題樣式</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zh-HK" alt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zh-TW" altLang="en-US" smtClean="0"/>
              <a:t>按一下以編輯母片標題樣式</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4" name="Text Placeholder 3"/>
          <p:cNvSpPr>
            <a:spLocks noGrp="1"/>
          </p:cNvSpPr>
          <p:nvPr>
            <p:ph type="body" sz="half" idx="2"/>
          </p:nvPr>
        </p:nvSpPr>
        <p:spPr>
          <a:xfrm>
            <a:off x="1219200" y="358140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69"/>
            <a:ext cx="5048920" cy="365125"/>
          </a:xfrm>
          <a:prstGeom prst="rect">
            <a:avLst/>
          </a:prstGeom>
        </p:spPr>
        <p:txBody>
          <a:bodyPr vert="horz" lIns="91440" tIns="45720" rIns="91440" bIns="45720" rtlCol="0" anchor="ctr"/>
          <a:lstStyle>
            <a:lvl1pPr algn="r">
              <a:defRPr sz="10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258188" y="625016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68"/>
            <a:ext cx="1549101" cy="365125"/>
          </a:xfrm>
          <a:prstGeom prst="rect">
            <a:avLst/>
          </a:prstGeom>
        </p:spPr>
        <p:txBody>
          <a:bodyPr vert="horz" lIns="91440" tIns="45720" rIns="91440" bIns="45720" rtlCol="0" anchor="ctr"/>
          <a:lstStyle>
            <a:lvl1pPr algn="ctr">
              <a:defRPr sz="1000">
                <a:solidFill>
                  <a:schemeClr val="tx2"/>
                </a:solidFill>
              </a:defRPr>
            </a:lvl1pPr>
          </a:lstStyle>
          <a:p>
            <a:fld id="{2AAF0D4A-0E03-4025-A58A-A6CEFCF5C611}" type="slidenum">
              <a:rPr lang="zh-HK" altLang="en-US" smtClean="0"/>
              <a:t>‹#›</a:t>
            </a:fld>
            <a:endParaRPr lang="zh-HK" altLang="en-US"/>
          </a:p>
        </p:txBody>
      </p:sp>
      <p:sp>
        <p:nvSpPr>
          <p:cNvPr id="3" name="Text Placeholder 2"/>
          <p:cNvSpPr>
            <a:spLocks noGrp="1"/>
          </p:cNvSpPr>
          <p:nvPr>
            <p:ph type="body" idx="1"/>
          </p:nvPr>
        </p:nvSpPr>
        <p:spPr>
          <a:xfrm>
            <a:off x="116276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7E34DB-2762-4619-83AA-22C3096A75BC}" type="datetimeFigureOut">
              <a:rPr lang="zh-HK" altLang="en-US" smtClean="0"/>
              <a:t>2/8/2024</a:t>
            </a:fld>
            <a:endParaRPr lang="zh-HK" altLang="en-US"/>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F0D4A-0E03-4025-A58A-A6CEFCF5C611}"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01"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7E34DB-2762-4619-83AA-22C3096A75BC}"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AF0D4A-0E03-4025-A58A-A6CEFCF5C611}"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HK" altLang="en-US"/>
          </a:p>
        </p:txBody>
      </p:sp>
      <p:sp>
        <p:nvSpPr>
          <p:cNvPr id="23" name="投影片編號版面配置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zh-HK"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2AAF0D4A-0E03-4025-A58A-A6CEFCF5C611}" type="slidenum">
              <a:rPr lang="zh-HK" altLang="en-US" smtClean="0"/>
              <a:t>‹#›</a:t>
            </a:fld>
            <a:endParaRPr lang="zh-HK" alt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2" name="標題 1"/>
          <p:cNvSpPr>
            <a:spLocks noGrp="1"/>
          </p:cNvSpPr>
          <p:nvPr>
            <p:ph type="ctrTitle"/>
          </p:nvPr>
        </p:nvSpPr>
        <p:spPr>
          <a:xfrm>
            <a:off x="1" y="0"/>
            <a:ext cx="12192000" cy="3392905"/>
          </a:xfrm>
        </p:spPr>
        <p:txBody>
          <a:bodyPr>
            <a:noAutofit/>
          </a:bodyPr>
          <a:lstStyle/>
          <a:p>
            <a:r>
              <a:rPr lang="en-US" altLang="zh-TW" sz="5500" b="1" dirty="0" smtClean="0">
                <a:solidFill>
                  <a:schemeClr val="tx1"/>
                </a:solidFill>
                <a:latin typeface="Microsoft JhengHei UI" pitchFamily="34" charset="-120"/>
                <a:ea typeface="Microsoft JhengHei UI" pitchFamily="34" charset="-120"/>
              </a:rPr>
              <a:t/>
            </a:r>
            <a:br>
              <a:rPr lang="en-US" altLang="zh-TW" sz="5500" b="1" dirty="0" smtClean="0">
                <a:solidFill>
                  <a:schemeClr val="tx1"/>
                </a:solidFill>
                <a:latin typeface="Microsoft JhengHei UI" pitchFamily="34" charset="-120"/>
                <a:ea typeface="Microsoft JhengHei UI" pitchFamily="34" charset="-120"/>
              </a:rPr>
            </a:br>
            <a:r>
              <a:rPr lang="en-US" altLang="zh-TW" sz="5500" b="1" dirty="0" smtClean="0">
                <a:solidFill>
                  <a:schemeClr val="tx1"/>
                </a:solidFill>
                <a:latin typeface="Microsoft JhengHei UI" pitchFamily="34" charset="-120"/>
                <a:ea typeface="Microsoft JhengHei UI" pitchFamily="34" charset="-120"/>
              </a:rPr>
              <a:t>《Guide to Accessible Inclusion》</a:t>
            </a:r>
            <a:br>
              <a:rPr lang="en-US" altLang="zh-TW" sz="5500" b="1" dirty="0" smtClean="0">
                <a:solidFill>
                  <a:schemeClr val="tx1"/>
                </a:solidFill>
                <a:latin typeface="Microsoft JhengHei UI" pitchFamily="34" charset="-120"/>
                <a:ea typeface="Microsoft JhengHei UI" pitchFamily="34" charset="-120"/>
              </a:rPr>
            </a:br>
            <a:r>
              <a:rPr lang="en-US" altLang="zh-TW" sz="5500" b="1" dirty="0" smtClean="0">
                <a:solidFill>
                  <a:schemeClr val="tx1"/>
                </a:solidFill>
                <a:latin typeface="Microsoft JhengHei UI" pitchFamily="34" charset="-120"/>
                <a:ea typeface="Microsoft JhengHei UI" pitchFamily="34" charset="-120"/>
              </a:rPr>
              <a:t>Accessible Inclusion Workshop</a:t>
            </a:r>
            <a:r>
              <a:rPr lang="en-US" altLang="zh-TW" sz="4000" b="1" dirty="0" smtClean="0">
                <a:solidFill>
                  <a:schemeClr val="tx1"/>
                </a:solidFill>
                <a:latin typeface="Microsoft JhengHei UI" pitchFamily="34" charset="-120"/>
                <a:ea typeface="Microsoft JhengHei UI" pitchFamily="34" charset="-120"/>
              </a:rPr>
              <a:t/>
            </a:r>
            <a:br>
              <a:rPr lang="en-US" altLang="zh-TW" sz="4000" b="1" dirty="0" smtClean="0">
                <a:solidFill>
                  <a:schemeClr val="tx1"/>
                </a:solidFill>
                <a:latin typeface="Microsoft JhengHei UI" pitchFamily="34" charset="-120"/>
                <a:ea typeface="Microsoft JhengHei UI" pitchFamily="34" charset="-120"/>
              </a:rPr>
            </a:br>
            <a:r>
              <a:rPr lang="en-US" altLang="zh-TW" sz="5000" b="1" dirty="0" smtClean="0">
                <a:solidFill>
                  <a:schemeClr val="bg1"/>
                </a:solidFill>
                <a:latin typeface="Microsoft JhengHei UI" pitchFamily="34" charset="-120"/>
                <a:ea typeface="Microsoft JhengHei UI" pitchFamily="34" charset="-120"/>
              </a:rPr>
              <a:t>Session I</a:t>
            </a:r>
            <a:r>
              <a:rPr lang="en-US" altLang="zh-TW" sz="5000" dirty="0" smtClean="0">
                <a:solidFill>
                  <a:schemeClr val="bg1"/>
                </a:solidFill>
                <a:latin typeface="Microsoft JhengHei UI" pitchFamily="34" charset="-120"/>
                <a:ea typeface="Microsoft JhengHei UI" pitchFamily="34" charset="-120"/>
              </a:rPr>
              <a:t>:</a:t>
            </a:r>
            <a:r>
              <a:rPr lang="en-US" altLang="zh-TW" sz="5000" b="1" dirty="0" smtClean="0">
                <a:solidFill>
                  <a:schemeClr val="bg1"/>
                </a:solidFill>
                <a:latin typeface="Microsoft JhengHei UI" pitchFamily="34" charset="-120"/>
                <a:ea typeface="Microsoft JhengHei UI" pitchFamily="34" charset="-120"/>
              </a:rPr>
              <a:t>Respecting Differences</a:t>
            </a:r>
            <a:endParaRPr lang="zh-TW" altLang="en-US" sz="5000" b="1" dirty="0">
              <a:solidFill>
                <a:schemeClr val="bg1"/>
              </a:solidFill>
              <a:latin typeface="Microsoft JhengHei UI" pitchFamily="34" charset="-120"/>
              <a:ea typeface="Microsoft JhengHei UI" pitchFamily="34" charset="-120"/>
            </a:endParaRPr>
          </a:p>
        </p:txBody>
      </p:sp>
      <p:sp>
        <p:nvSpPr>
          <p:cNvPr id="5" name="文字方塊 4"/>
          <p:cNvSpPr txBox="1"/>
          <p:nvPr/>
        </p:nvSpPr>
        <p:spPr>
          <a:xfrm>
            <a:off x="317010" y="3547108"/>
            <a:ext cx="3378689" cy="646331"/>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Sponsored by </a:t>
            </a:r>
          </a:p>
          <a:p>
            <a:r>
              <a:rPr lang="en-US" altLang="zh-TW" b="1" dirty="0" err="1" smtClean="0">
                <a:latin typeface="Microsoft JhengHei UI" pitchFamily="34" charset="-120"/>
                <a:ea typeface="Microsoft JhengHei UI" pitchFamily="34" charset="-120"/>
              </a:rPr>
              <a:t>Labour</a:t>
            </a:r>
            <a:r>
              <a:rPr lang="en-US" altLang="zh-TW" b="1" dirty="0" smtClean="0">
                <a:latin typeface="Microsoft JhengHei UI" pitchFamily="34" charset="-120"/>
                <a:ea typeface="Microsoft JhengHei UI" pitchFamily="34" charset="-120"/>
              </a:rPr>
              <a:t> and Welfare Bureau</a:t>
            </a:r>
          </a:p>
        </p:txBody>
      </p:sp>
      <p:sp>
        <p:nvSpPr>
          <p:cNvPr id="8" name="文字方塊 7"/>
          <p:cNvSpPr txBox="1"/>
          <p:nvPr/>
        </p:nvSpPr>
        <p:spPr>
          <a:xfrm>
            <a:off x="317011" y="5542002"/>
            <a:ext cx="1500297" cy="369332"/>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Production </a:t>
            </a: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11" y="5730008"/>
            <a:ext cx="2761200" cy="1016517"/>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10" y="4102002"/>
            <a:ext cx="1440000" cy="1440000"/>
          </a:xfrm>
          <a:prstGeom prst="rect">
            <a:avLst/>
          </a:prstGeom>
        </p:spPr>
      </p:pic>
    </p:spTree>
    <p:extLst>
      <p:ext uri="{BB962C8B-B14F-4D97-AF65-F5344CB8AC3E}">
        <p14:creationId xmlns:p14="http://schemas.microsoft.com/office/powerpoint/2010/main" val="101138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5385" y="162881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lgn="ctr">
              <a:buNone/>
            </a:pPr>
            <a:endParaRPr lang="en-US" altLang="zh-TW" sz="4000" b="1" dirty="0" smtClean="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(6) </a:t>
            </a:r>
            <a:r>
              <a:rPr lang="en-HK" altLang="zh-TW" sz="4000" b="1" dirty="0">
                <a:solidFill>
                  <a:srgbClr val="0070C0"/>
                </a:solidFill>
                <a:latin typeface="Microsoft JhengHei UI" pitchFamily="34" charset="-120"/>
                <a:ea typeface="Microsoft JhengHei UI" pitchFamily="34" charset="-120"/>
              </a:rPr>
              <a:t>Intellectual </a:t>
            </a:r>
            <a:r>
              <a:rPr lang="en-HK" altLang="zh-TW" sz="4000" b="1" dirty="0" smtClean="0">
                <a:solidFill>
                  <a:srgbClr val="0070C0"/>
                </a:solidFill>
                <a:latin typeface="Microsoft JhengHei UI" pitchFamily="34" charset="-120"/>
                <a:ea typeface="Microsoft JhengHei UI" pitchFamily="34" charset="-120"/>
              </a:rPr>
              <a:t>Disability</a:t>
            </a:r>
          </a:p>
          <a:p>
            <a:pPr marL="114300" indent="0">
              <a:buNone/>
            </a:pPr>
            <a:r>
              <a:rPr lang="en-HK" altLang="zh-TW" sz="2800" dirty="0">
                <a:solidFill>
                  <a:schemeClr val="tx1"/>
                </a:solidFill>
                <a:latin typeface="Microsoft JhengHei UI" pitchFamily="34" charset="-120"/>
                <a:ea typeface="Microsoft JhengHei UI" pitchFamily="34" charset="-120"/>
              </a:rPr>
              <a:t>Below-average intelligence,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limitations </a:t>
            </a:r>
            <a:r>
              <a:rPr lang="en-HK" altLang="zh-TW" sz="2800" dirty="0">
                <a:solidFill>
                  <a:schemeClr val="tx1"/>
                </a:solidFill>
                <a:latin typeface="Microsoft JhengHei UI" pitchFamily="34" charset="-120"/>
                <a:ea typeface="Microsoft JhengHei UI" pitchFamily="34" charset="-120"/>
              </a:rPr>
              <a:t>in learning and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adaptability</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609" y="2662348"/>
            <a:ext cx="3602743" cy="3602743"/>
          </a:xfrm>
          <a:prstGeom prst="rect">
            <a:avLst/>
          </a:prstGeom>
        </p:spPr>
      </p:pic>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535163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348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lgn="ctr">
              <a:buNone/>
            </a:pPr>
            <a:endParaRPr lang="en-US" altLang="zh-TW" sz="4000" b="1" dirty="0" smtClean="0">
              <a:solidFill>
                <a:srgbClr val="0070C0"/>
              </a:solidFill>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(7) </a:t>
            </a:r>
            <a:r>
              <a:rPr lang="en-HK" altLang="zh-TW" sz="4000" b="1" dirty="0">
                <a:solidFill>
                  <a:srgbClr val="0070C0"/>
                </a:solidFill>
                <a:latin typeface="Microsoft JhengHei UI" pitchFamily="34" charset="-120"/>
                <a:ea typeface="Microsoft JhengHei UI" pitchFamily="34" charset="-120"/>
              </a:rPr>
              <a:t>Mental </a:t>
            </a:r>
            <a:r>
              <a:rPr lang="en-HK" altLang="zh-TW" sz="4000" b="1" dirty="0" smtClean="0">
                <a:solidFill>
                  <a:srgbClr val="0070C0"/>
                </a:solidFill>
                <a:latin typeface="Microsoft JhengHei UI" pitchFamily="34" charset="-120"/>
                <a:ea typeface="Microsoft JhengHei UI" pitchFamily="34" charset="-120"/>
              </a:rPr>
              <a:t>Illness</a:t>
            </a:r>
          </a:p>
          <a:p>
            <a:pPr marL="114300" indent="0">
              <a:buNone/>
            </a:pPr>
            <a:r>
              <a:rPr lang="en-HK" altLang="zh-TW" sz="2800" dirty="0">
                <a:solidFill>
                  <a:schemeClr val="tx1"/>
                </a:solidFill>
                <a:latin typeface="Microsoft JhengHei UI" pitchFamily="34" charset="-120"/>
                <a:ea typeface="Microsoft JhengHei UI" pitchFamily="34" charset="-120"/>
              </a:rPr>
              <a:t>A disorder or disturbance of the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emotions</a:t>
            </a:r>
            <a:r>
              <a:rPr lang="en-HK" altLang="zh-TW" sz="2800" dirty="0">
                <a:solidFill>
                  <a:schemeClr val="tx1"/>
                </a:solidFill>
                <a:latin typeface="Microsoft JhengHei UI" pitchFamily="34" charset="-120"/>
                <a:ea typeface="Microsoft JhengHei UI" pitchFamily="34" charset="-120"/>
              </a:rPr>
              <a:t>, mind or behaviour.</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038" y="2708947"/>
            <a:ext cx="3602743" cy="3605791"/>
          </a:xfrm>
          <a:prstGeom prst="rect">
            <a:avLst/>
          </a:prstGeom>
        </p:spPr>
      </p:pic>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77181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348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buNone/>
            </a:pPr>
            <a:endParaRPr lang="en-US" altLang="zh-TW" sz="14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(8) </a:t>
            </a:r>
            <a:r>
              <a:rPr lang="en-HK" altLang="zh-TW" sz="4000" b="1" dirty="0">
                <a:solidFill>
                  <a:srgbClr val="0070C0"/>
                </a:solidFill>
                <a:latin typeface="Microsoft JhengHei UI" pitchFamily="34" charset="-120"/>
                <a:ea typeface="Microsoft JhengHei UI" pitchFamily="34" charset="-120"/>
              </a:rPr>
              <a:t>Attention Deficit</a:t>
            </a:r>
            <a:r>
              <a:rPr lang="en-HK" altLang="zh-TW" sz="4000" b="1" dirty="0" smtClean="0">
                <a:solidFill>
                  <a:srgbClr val="0070C0"/>
                </a:solidFill>
                <a:latin typeface="Microsoft JhengHei UI" pitchFamily="34" charset="-120"/>
                <a:ea typeface="Microsoft JhengHei UI" pitchFamily="34" charset="-120"/>
              </a:rPr>
              <a:t>/</a:t>
            </a:r>
          </a:p>
          <a:p>
            <a:pPr marL="0" indent="0">
              <a:spcBef>
                <a:spcPts val="500"/>
              </a:spcBef>
              <a:buNone/>
            </a:pPr>
            <a:r>
              <a:rPr lang="en-HK" altLang="zh-TW" sz="4000" b="1" dirty="0">
                <a:solidFill>
                  <a:srgbClr val="0070C0"/>
                </a:solidFill>
                <a:latin typeface="Microsoft JhengHei UI" pitchFamily="34" charset="-120"/>
                <a:ea typeface="Microsoft JhengHei UI" pitchFamily="34" charset="-120"/>
              </a:rPr>
              <a:t> </a:t>
            </a:r>
            <a:r>
              <a:rPr lang="en-HK" altLang="zh-TW" sz="4000" b="1" dirty="0" smtClean="0">
                <a:solidFill>
                  <a:srgbClr val="0070C0"/>
                </a:solidFill>
                <a:latin typeface="Microsoft JhengHei UI" pitchFamily="34" charset="-120"/>
                <a:ea typeface="Microsoft JhengHei UI" pitchFamily="34" charset="-120"/>
              </a:rPr>
              <a:t>     Hyperactivity Disorder</a:t>
            </a:r>
          </a:p>
          <a:p>
            <a:pPr marL="114300" indent="0">
              <a:buNone/>
            </a:pPr>
            <a:r>
              <a:rPr lang="en-HK" altLang="zh-TW" sz="2800" dirty="0">
                <a:solidFill>
                  <a:schemeClr val="tx1"/>
                </a:solidFill>
                <a:latin typeface="Microsoft JhengHei UI" pitchFamily="34" charset="-120"/>
                <a:ea typeface="Microsoft JhengHei UI" pitchFamily="34" charset="-120"/>
              </a:rPr>
              <a:t>This refers to a person who </a:t>
            </a:r>
            <a:r>
              <a:rPr lang="en-HK" altLang="zh-TW" sz="2800" dirty="0" smtClean="0">
                <a:solidFill>
                  <a:schemeClr val="tx1"/>
                </a:solidFill>
                <a:latin typeface="Microsoft JhengHei UI" pitchFamily="34" charset="-120"/>
                <a:ea typeface="Microsoft JhengHei UI" pitchFamily="34" charset="-120"/>
              </a:rPr>
              <a:t>cannot</a:t>
            </a:r>
          </a:p>
          <a:p>
            <a:pPr marL="114300" indent="0">
              <a:buNone/>
            </a:pPr>
            <a:r>
              <a:rPr lang="en-HK" altLang="zh-TW" sz="2800" dirty="0" smtClean="0">
                <a:solidFill>
                  <a:schemeClr val="tx1"/>
                </a:solidFill>
                <a:latin typeface="Microsoft JhengHei UI" pitchFamily="34" charset="-120"/>
                <a:ea typeface="Microsoft JhengHei UI" pitchFamily="34" charset="-120"/>
              </a:rPr>
              <a:t>concentrate </a:t>
            </a:r>
            <a:r>
              <a:rPr lang="en-HK" altLang="zh-TW" sz="2800" dirty="0">
                <a:solidFill>
                  <a:schemeClr val="tx1"/>
                </a:solidFill>
                <a:latin typeface="Microsoft JhengHei UI" pitchFamily="34" charset="-120"/>
                <a:ea typeface="Microsoft JhengHei UI" pitchFamily="34" charset="-120"/>
              </a:rPr>
              <a:t>for long periods of time,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has </a:t>
            </a:r>
            <a:r>
              <a:rPr lang="en-HK" altLang="zh-TW" sz="2800" dirty="0">
                <a:solidFill>
                  <a:schemeClr val="tx1"/>
                </a:solidFill>
                <a:latin typeface="Microsoft JhengHei UI" pitchFamily="34" charset="-120"/>
                <a:ea typeface="Microsoft JhengHei UI" pitchFamily="34" charset="-120"/>
              </a:rPr>
              <a:t>excessive activity and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poor </a:t>
            </a:r>
            <a:r>
              <a:rPr lang="en-HK" altLang="zh-TW" sz="2800" dirty="0">
                <a:solidFill>
                  <a:schemeClr val="tx1"/>
                </a:solidFill>
                <a:latin typeface="Microsoft JhengHei UI" pitchFamily="34" charset="-120"/>
                <a:ea typeface="Microsoft JhengHei UI" pitchFamily="34" charset="-120"/>
              </a:rPr>
              <a:t>self-control.</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103" y="2574759"/>
            <a:ext cx="3602743" cy="3602743"/>
          </a:xfrm>
          <a:prstGeom prst="rect">
            <a:avLst/>
          </a:prstGeom>
        </p:spPr>
      </p:pic>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037242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097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lgn="ctr">
              <a:buNone/>
            </a:pPr>
            <a:endParaRPr lang="en-US" altLang="zh-TW" sz="4000" b="1" dirty="0" smtClean="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(9) </a:t>
            </a:r>
            <a:r>
              <a:rPr lang="en-HK" altLang="zh-TW" sz="4000" b="1" dirty="0" smtClean="0">
                <a:solidFill>
                  <a:srgbClr val="0070C0"/>
                </a:solidFill>
                <a:latin typeface="Microsoft JhengHei UI" pitchFamily="34" charset="-120"/>
                <a:ea typeface="Microsoft JhengHei UI" pitchFamily="34" charset="-120"/>
              </a:rPr>
              <a:t>Autism</a:t>
            </a:r>
          </a:p>
          <a:p>
            <a:pPr marL="114300" indent="0">
              <a:buNone/>
            </a:pPr>
            <a:r>
              <a:rPr lang="en-HK" altLang="zh-TW" sz="2800" dirty="0">
                <a:solidFill>
                  <a:schemeClr val="tx1"/>
                </a:solidFill>
                <a:latin typeface="Microsoft JhengHei UI" pitchFamily="34" charset="-120"/>
                <a:ea typeface="Microsoft JhengHei UI" pitchFamily="34" charset="-120"/>
              </a:rPr>
              <a:t>Social and communication barriers.</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772" y="2698436"/>
            <a:ext cx="3602743" cy="3602743"/>
          </a:xfrm>
          <a:prstGeom prst="rect">
            <a:avLst/>
          </a:prstGeom>
        </p:spPr>
      </p:pic>
      <p:sp>
        <p:nvSpPr>
          <p:cNvPr id="7"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4125104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70890"/>
            <a:ext cx="12192000" cy="1143000"/>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33443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lgn="ctr">
              <a:buNone/>
            </a:pPr>
            <a:endParaRPr lang="en-US" altLang="zh-TW" sz="4000" b="1" dirty="0" smtClean="0">
              <a:latin typeface="Microsoft JhengHei UI" pitchFamily="34" charset="-120"/>
              <a:ea typeface="Microsoft JhengHei UI" pitchFamily="34" charset="-120"/>
            </a:endParaRPr>
          </a:p>
          <a:p>
            <a:pPr marL="114300" indent="0">
              <a:buNone/>
            </a:pPr>
            <a:r>
              <a:rPr lang="en-US" altLang="zh-TW" sz="3800" b="1" dirty="0" smtClean="0">
                <a:solidFill>
                  <a:srgbClr val="0070C0"/>
                </a:solidFill>
                <a:latin typeface="Microsoft JhengHei UI" pitchFamily="34" charset="-120"/>
                <a:ea typeface="Microsoft JhengHei UI" pitchFamily="34" charset="-120"/>
              </a:rPr>
              <a:t>(10) </a:t>
            </a:r>
            <a:r>
              <a:rPr lang="en-HK" altLang="zh-TW" sz="3800" b="1" dirty="0">
                <a:solidFill>
                  <a:srgbClr val="0070C0"/>
                </a:solidFill>
                <a:latin typeface="Microsoft JhengHei UI" pitchFamily="34" charset="-120"/>
                <a:ea typeface="Microsoft JhengHei UI" pitchFamily="34" charset="-120"/>
              </a:rPr>
              <a:t>Specific Learning </a:t>
            </a:r>
            <a:r>
              <a:rPr lang="en-HK" altLang="zh-TW" sz="3800" b="1" dirty="0" smtClean="0">
                <a:solidFill>
                  <a:srgbClr val="0070C0"/>
                </a:solidFill>
                <a:latin typeface="Microsoft JhengHei UI" pitchFamily="34" charset="-120"/>
                <a:ea typeface="Microsoft JhengHei UI" pitchFamily="34" charset="-120"/>
              </a:rPr>
              <a:t>Difficulties</a:t>
            </a:r>
          </a:p>
          <a:p>
            <a:pPr marL="114300" indent="0">
              <a:buNone/>
            </a:pPr>
            <a:r>
              <a:rPr lang="en-HK" altLang="zh-TW" sz="2800" dirty="0" smtClean="0">
                <a:solidFill>
                  <a:schemeClr val="tx1"/>
                </a:solidFill>
                <a:latin typeface="Microsoft JhengHei UI" pitchFamily="34" charset="-120"/>
                <a:ea typeface="Microsoft JhengHei UI" pitchFamily="34" charset="-120"/>
              </a:rPr>
              <a:t>Abnormalities </a:t>
            </a:r>
            <a:r>
              <a:rPr lang="en-HK" altLang="zh-TW" sz="2800" dirty="0">
                <a:solidFill>
                  <a:schemeClr val="tx1"/>
                </a:solidFill>
                <a:latin typeface="Microsoft JhengHei UI" pitchFamily="34" charset="-120"/>
                <a:ea typeface="Microsoft JhengHei UI" pitchFamily="34" charset="-120"/>
              </a:rPr>
              <a:t>in learning performance,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e.g</a:t>
            </a:r>
            <a:r>
              <a:rPr lang="en-HK" altLang="zh-TW" sz="2800" dirty="0">
                <a:solidFill>
                  <a:schemeClr val="tx1"/>
                </a:solidFill>
                <a:latin typeface="Microsoft JhengHei UI" pitchFamily="34" charset="-120"/>
                <a:ea typeface="Microsoft JhengHei UI" pitchFamily="34" charset="-120"/>
              </a:rPr>
              <a:t>. dyslexia, etc.</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597" y="2662345"/>
            <a:ext cx="3602743" cy="3602743"/>
          </a:xfrm>
          <a:prstGeom prst="rect">
            <a:avLst/>
          </a:prstGeom>
        </p:spPr>
      </p:pic>
    </p:spTree>
    <p:extLst>
      <p:ext uri="{BB962C8B-B14F-4D97-AF65-F5344CB8AC3E}">
        <p14:creationId xmlns:p14="http://schemas.microsoft.com/office/powerpoint/2010/main" val="61664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9313" y="-5173200"/>
            <a:ext cx="21391313" cy="12031200"/>
          </a:xfrm>
          <a:prstGeom prst="rect">
            <a:avLst/>
          </a:prstGeom>
        </p:spPr>
      </p:pic>
      <p:sp>
        <p:nvSpPr>
          <p:cNvPr id="3" name="內容版面配置區 2"/>
          <p:cNvSpPr>
            <a:spLocks noGrp="1"/>
          </p:cNvSpPr>
          <p:nvPr>
            <p:ph idx="1"/>
          </p:nvPr>
        </p:nvSpPr>
        <p:spPr>
          <a:xfrm>
            <a:off x="0" y="2021309"/>
            <a:ext cx="12192000" cy="2334127"/>
          </a:xfrm>
        </p:spPr>
        <p:txBody>
          <a:bodyPr>
            <a:noAutofit/>
          </a:bodyPr>
          <a:lstStyle/>
          <a:p>
            <a:pPr marL="0" indent="0" algn="ctr">
              <a:buNone/>
            </a:pPr>
            <a:endParaRPr lang="en-US" altLang="zh-TW" sz="3600" b="1" dirty="0" smtClean="0">
              <a:solidFill>
                <a:schemeClr val="accent2">
                  <a:lumMod val="75000"/>
                </a:schemeClr>
              </a:solidFill>
            </a:endParaRPr>
          </a:p>
          <a:p>
            <a:pPr marL="0" indent="0" algn="ctr">
              <a:buNone/>
            </a:pPr>
            <a:r>
              <a:rPr lang="en-US" altLang="zh-TW" sz="3600" b="1" dirty="0" smtClean="0">
                <a:solidFill>
                  <a:srgbClr val="7030A0"/>
                </a:solidFill>
                <a:latin typeface="Microsoft JhengHei UI" pitchFamily="34" charset="-120"/>
                <a:ea typeface="Microsoft JhengHei UI" pitchFamily="34" charset="-120"/>
              </a:rPr>
              <a:t>“</a:t>
            </a:r>
            <a:r>
              <a:rPr lang="en-HK" altLang="zh-TW" sz="3600" b="1" dirty="0">
                <a:solidFill>
                  <a:srgbClr val="7030A0"/>
                </a:solidFill>
                <a:latin typeface="Microsoft JhengHei UI" pitchFamily="34" charset="-120"/>
                <a:ea typeface="Microsoft JhengHei UI" pitchFamily="34" charset="-120"/>
              </a:rPr>
              <a:t>Let us value each other and work together </a:t>
            </a:r>
            <a:endParaRPr lang="en-HK" altLang="zh-TW" sz="3600" b="1" dirty="0" smtClean="0">
              <a:solidFill>
                <a:srgbClr val="7030A0"/>
              </a:solidFill>
              <a:latin typeface="Microsoft JhengHei UI" pitchFamily="34" charset="-120"/>
              <a:ea typeface="Microsoft JhengHei UI" pitchFamily="34" charset="-120"/>
            </a:endParaRPr>
          </a:p>
          <a:p>
            <a:pPr marL="0" indent="0" algn="ctr">
              <a:buNone/>
            </a:pPr>
            <a:r>
              <a:rPr lang="en-HK" altLang="zh-TW" sz="3600" b="1" dirty="0" smtClean="0">
                <a:solidFill>
                  <a:srgbClr val="7030A0"/>
                </a:solidFill>
                <a:latin typeface="Microsoft JhengHei UI" pitchFamily="34" charset="-120"/>
                <a:ea typeface="Microsoft JhengHei UI" pitchFamily="34" charset="-120"/>
              </a:rPr>
              <a:t>to </a:t>
            </a:r>
            <a:r>
              <a:rPr lang="en-HK" altLang="zh-TW" sz="3600" b="1" dirty="0">
                <a:solidFill>
                  <a:srgbClr val="7030A0"/>
                </a:solidFill>
                <a:latin typeface="Microsoft JhengHei UI" pitchFamily="34" charset="-120"/>
                <a:ea typeface="Microsoft JhengHei UI" pitchFamily="34" charset="-120"/>
              </a:rPr>
              <a:t>create a more inclusive and better society</a:t>
            </a:r>
            <a:r>
              <a:rPr lang="en-HK" altLang="zh-TW" sz="3600" b="1" dirty="0" smtClean="0">
                <a:solidFill>
                  <a:srgbClr val="7030A0"/>
                </a:solidFill>
                <a:latin typeface="Microsoft JhengHei UI" pitchFamily="34" charset="-120"/>
                <a:ea typeface="Microsoft JhengHei UI" pitchFamily="34" charset="-120"/>
              </a:rPr>
              <a:t>.</a:t>
            </a:r>
            <a:r>
              <a:rPr lang="en-US" altLang="zh-TW" sz="3600" b="1" dirty="0" smtClean="0">
                <a:solidFill>
                  <a:srgbClr val="7030A0"/>
                </a:solidFill>
                <a:latin typeface="Microsoft JhengHei UI" pitchFamily="34" charset="-120"/>
                <a:ea typeface="Microsoft JhengHei UI" pitchFamily="34" charset="-120"/>
              </a:rPr>
              <a:t>”</a:t>
            </a:r>
            <a:endParaRPr lang="en-US" altLang="zh-TW" sz="3600" b="1" dirty="0">
              <a:solidFill>
                <a:srgbClr val="7030A0"/>
              </a:solidFill>
              <a:latin typeface="Microsoft JhengHei UI" pitchFamily="34" charset="-120"/>
              <a:ea typeface="Microsoft JhengHei UI" pitchFamily="34" charset="-120"/>
            </a:endParaRPr>
          </a:p>
          <a:p>
            <a:pPr marL="514350" indent="-514350">
              <a:lnSpc>
                <a:spcPct val="150000"/>
              </a:lnSpc>
              <a:buFont typeface="+mj-lt"/>
              <a:buAutoNum type="arabicPeriod"/>
            </a:pPr>
            <a:endParaRPr lang="zh-TW" altLang="zh-HK"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86765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2" name="標題 1"/>
          <p:cNvSpPr>
            <a:spLocks noGrp="1"/>
          </p:cNvSpPr>
          <p:nvPr>
            <p:ph type="ctrTitle"/>
          </p:nvPr>
        </p:nvSpPr>
        <p:spPr>
          <a:xfrm>
            <a:off x="1755747" y="1188312"/>
            <a:ext cx="10436255" cy="2263225"/>
          </a:xfrm>
        </p:spPr>
        <p:txBody>
          <a:bodyPr>
            <a:noAutofit/>
          </a:bodyPr>
          <a:lstStyle/>
          <a:p>
            <a:pPr algn="l"/>
            <a:r>
              <a:rPr lang="en-US" altLang="zh-TW" sz="6000" b="1" dirty="0" smtClean="0">
                <a:solidFill>
                  <a:schemeClr val="tx1"/>
                </a:solidFill>
                <a:latin typeface="Microsoft JhengHei UI" pitchFamily="34" charset="-120"/>
                <a:ea typeface="Microsoft JhengHei UI" pitchFamily="34" charset="-120"/>
              </a:rPr>
              <a:t>Experiential activity</a:t>
            </a:r>
            <a:r>
              <a:rPr lang="zh-TW" altLang="en-US" sz="60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en-US" altLang="zh-TW" sz="8000" b="1" dirty="0" smtClean="0">
                <a:solidFill>
                  <a:schemeClr val="tx1"/>
                </a:solidFill>
                <a:latin typeface="Microsoft JhengHei UI" pitchFamily="34" charset="-120"/>
                <a:ea typeface="Microsoft JhengHei UI" pitchFamily="34" charset="-120"/>
              </a:rPr>
              <a:t>leg </a:t>
            </a:r>
            <a:r>
              <a:rPr lang="en-US" altLang="zh-TW" sz="8000" b="1" dirty="0" err="1" smtClean="0">
                <a:solidFill>
                  <a:schemeClr val="tx1"/>
                </a:solidFill>
                <a:latin typeface="Microsoft JhengHei UI" pitchFamily="34" charset="-120"/>
                <a:ea typeface="Microsoft JhengHei UI" pitchFamily="34" charset="-120"/>
              </a:rPr>
              <a:t>immobiliser</a:t>
            </a:r>
            <a:endParaRPr lang="zh-HK" altLang="en-US" sz="8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35454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2" name="標題 1"/>
          <p:cNvSpPr>
            <a:spLocks noGrp="1"/>
          </p:cNvSpPr>
          <p:nvPr>
            <p:ph type="title"/>
          </p:nvPr>
        </p:nvSpPr>
        <p:spPr>
          <a:xfrm>
            <a:off x="1500298" y="464743"/>
            <a:ext cx="10305303" cy="758952"/>
          </a:xfrm>
        </p:spPr>
        <p:txBody>
          <a:bodyPr>
            <a:normAutofit fontScale="90000"/>
          </a:bodyPr>
          <a:lstStyle/>
          <a:p>
            <a:r>
              <a:rPr lang="en-US" altLang="zh-TW" sz="6000" b="1" dirty="0" smtClean="0">
                <a:solidFill>
                  <a:srgbClr val="00B050"/>
                </a:solidFill>
                <a:effectLst/>
                <a:latin typeface="Microsoft JhengHei UI" pitchFamily="34" charset="-120"/>
                <a:ea typeface="Microsoft JhengHei UI" pitchFamily="34" charset="-120"/>
              </a:rPr>
              <a:t>LEG IMMOBILISER</a:t>
            </a:r>
            <a:endParaRPr lang="zh-HK" altLang="en-US" sz="6000" b="1" dirty="0">
              <a:solidFill>
                <a:srgbClr val="00B050"/>
              </a:solidFill>
              <a:effectLst/>
            </a:endParaRPr>
          </a:p>
        </p:txBody>
      </p:sp>
      <p:sp>
        <p:nvSpPr>
          <p:cNvPr id="3" name="內容版面配置區 2"/>
          <p:cNvSpPr>
            <a:spLocks noGrp="1"/>
          </p:cNvSpPr>
          <p:nvPr>
            <p:ph idx="1"/>
          </p:nvPr>
        </p:nvSpPr>
        <p:spPr>
          <a:xfrm>
            <a:off x="1500299" y="1607138"/>
            <a:ext cx="10691703" cy="1713578"/>
          </a:xfrm>
        </p:spPr>
        <p:txBody>
          <a:bodyPr>
            <a:noAutofit/>
          </a:bodyPr>
          <a:lstStyle/>
          <a:p>
            <a:pPr marL="595312" lvl="0" indent="-514350">
              <a:buAutoNum type="arabicPeriod"/>
            </a:pPr>
            <a:r>
              <a:rPr lang="en-US" altLang="zh-TW" sz="2800" dirty="0" smtClean="0">
                <a:latin typeface="Microsoft JhengHei UI" pitchFamily="34" charset="-120"/>
                <a:ea typeface="Microsoft JhengHei UI" pitchFamily="34" charset="-120"/>
              </a:rPr>
              <a:t>Students </a:t>
            </a:r>
            <a:r>
              <a:rPr lang="en-US" altLang="zh-TW" sz="2800" dirty="0">
                <a:latin typeface="Microsoft JhengHei UI" pitchFamily="34" charset="-120"/>
                <a:ea typeface="Microsoft JhengHei UI" pitchFamily="34" charset="-120"/>
              </a:rPr>
              <a:t>will simulate completing designated tasks with limited leg mobility</a:t>
            </a:r>
            <a:r>
              <a:rPr lang="en-US" altLang="zh-TW" sz="2800" dirty="0" smtClean="0">
                <a:latin typeface="Microsoft JhengHei UI" pitchFamily="34" charset="-120"/>
                <a:ea typeface="Microsoft JhengHei UI" pitchFamily="34" charset="-120"/>
              </a:rPr>
              <a:t>.</a:t>
            </a:r>
          </a:p>
          <a:p>
            <a:pPr marL="595312" lvl="0" indent="-514350">
              <a:buAutoNum type="arabicPeriod"/>
            </a:pPr>
            <a:endParaRPr lang="zh-TW" altLang="zh-TW" sz="2800" dirty="0">
              <a:latin typeface="Microsoft JhengHei UI" pitchFamily="34" charset="-120"/>
              <a:ea typeface="Microsoft JhengHei UI" pitchFamily="34" charset="-120"/>
            </a:endParaRPr>
          </a:p>
          <a:p>
            <a:pPr marL="533400" lvl="0" indent="-452438">
              <a:buNone/>
            </a:pPr>
            <a:r>
              <a:rPr lang="en-US" altLang="zh-TW" sz="2800" dirty="0" smtClean="0">
                <a:latin typeface="Microsoft JhengHei UI" pitchFamily="34" charset="-120"/>
                <a:ea typeface="Microsoft JhengHei UI" pitchFamily="34" charset="-120"/>
              </a:rPr>
              <a:t>2.  During </a:t>
            </a:r>
            <a:r>
              <a:rPr lang="en-US" altLang="zh-TW" sz="2800" dirty="0">
                <a:latin typeface="Microsoft JhengHei UI" pitchFamily="34" charset="-120"/>
                <a:ea typeface="Microsoft JhengHei UI" pitchFamily="34" charset="-120"/>
              </a:rPr>
              <a:t>the process, please feel the impact of restricted physical activity on daily life.</a:t>
            </a:r>
            <a:endParaRPr lang="zh-TW" altLang="zh-TW"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945939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94652" y="840596"/>
            <a:ext cx="10363200" cy="1143000"/>
          </a:xfrm>
        </p:spPr>
        <p:txBody>
          <a:bodyPr>
            <a:normAutofit/>
          </a:bodyPr>
          <a:lstStyle/>
          <a:p>
            <a:r>
              <a:rPr lang="en-HK" altLang="zh-TW" b="1" dirty="0">
                <a:solidFill>
                  <a:srgbClr val="0070C0"/>
                </a:solidFill>
                <a:latin typeface="Microsoft JhengHei UI" pitchFamily="34" charset="-120"/>
                <a:ea typeface="Microsoft JhengHei UI" pitchFamily="34" charset="-120"/>
              </a:rPr>
              <a:t>People with Physical Disabilities</a:t>
            </a:r>
            <a:endParaRPr lang="zh-TW" altLang="zh-TW"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678188" y="2158161"/>
            <a:ext cx="8896192" cy="3948176"/>
          </a:xfrm>
        </p:spPr>
        <p:txBody>
          <a:bodyPr>
            <a:noAutofit/>
          </a:bodyPr>
          <a:lstStyle/>
          <a:p>
            <a:pPr marL="361950" indent="-361950">
              <a:buNone/>
            </a:pPr>
            <a:r>
              <a:rPr lang="en-HK" altLang="zh-TW" sz="2000" dirty="0" smtClean="0">
                <a:latin typeface="Microsoft JhengHei UI" pitchFamily="34" charset="-120"/>
                <a:ea typeface="Microsoft JhengHei UI" pitchFamily="34" charset="-120"/>
              </a:rPr>
              <a:t>1.  People </a:t>
            </a:r>
            <a:r>
              <a:rPr lang="en-HK" altLang="zh-TW" sz="2000" dirty="0">
                <a:latin typeface="Microsoft JhengHei UI" pitchFamily="34" charset="-120"/>
                <a:ea typeface="Microsoft JhengHei UI" pitchFamily="34" charset="-120"/>
              </a:rPr>
              <a:t>with physical disabilities are those with missing or impaired arms or legs, which limits their ability to move their legs or arms, making it difficult for them to get around or affecting their daily lives.</a:t>
            </a:r>
            <a:endParaRPr lang="zh-TW" altLang="zh-TW" sz="2000" dirty="0">
              <a:latin typeface="Microsoft JhengHei UI" pitchFamily="34" charset="-120"/>
              <a:ea typeface="Microsoft JhengHei UI" pitchFamily="34" charset="-120"/>
            </a:endParaRPr>
          </a:p>
          <a:p>
            <a:pPr marL="361950" indent="-361950">
              <a:buClrTx/>
              <a:buFont typeface="+mj-lt"/>
              <a:buAutoNum type="arabicPeriod"/>
            </a:pPr>
            <a:endParaRPr lang="en-US" altLang="zh-TW" sz="1400" dirty="0" smtClean="0">
              <a:latin typeface="Microsoft JhengHei UI" pitchFamily="34" charset="-120"/>
              <a:ea typeface="Microsoft JhengHei UI" pitchFamily="34" charset="-120"/>
            </a:endParaRPr>
          </a:p>
          <a:p>
            <a:pPr marL="361950" indent="-361950">
              <a:buClrTx/>
              <a:buFont typeface="+mj-lt"/>
              <a:buAutoNum type="arabicPeriod"/>
            </a:pPr>
            <a:endParaRPr lang="en-US" altLang="zh-TW" sz="1400" dirty="0" smtClean="0">
              <a:latin typeface="Microsoft JhengHei UI" pitchFamily="34" charset="-120"/>
              <a:ea typeface="Microsoft JhengHei UI" pitchFamily="34" charset="-120"/>
            </a:endParaRPr>
          </a:p>
          <a:p>
            <a:pPr marL="361950" indent="-361950">
              <a:buClrTx/>
              <a:buFont typeface="+mj-lt"/>
              <a:buAutoNum type="arabicPeriod"/>
            </a:pPr>
            <a:endParaRPr lang="en-US" altLang="zh-TW" sz="1400" dirty="0">
              <a:latin typeface="Microsoft JhengHei UI" pitchFamily="34" charset="-120"/>
              <a:ea typeface="Microsoft JhengHei UI" pitchFamily="34" charset="-120"/>
            </a:endParaRPr>
          </a:p>
          <a:p>
            <a:pPr marL="361950" indent="-361950">
              <a:buNone/>
            </a:pPr>
            <a:r>
              <a:rPr lang="en-HK" altLang="zh-TW" sz="2000" dirty="0" smtClean="0">
                <a:latin typeface="Microsoft JhengHei UI" pitchFamily="34" charset="-120"/>
                <a:ea typeface="Microsoft JhengHei UI" pitchFamily="34" charset="-120"/>
              </a:rPr>
              <a:t>2.  Some </a:t>
            </a:r>
            <a:r>
              <a:rPr lang="en-HK" altLang="zh-TW" sz="2000" dirty="0">
                <a:latin typeface="Microsoft JhengHei UI" pitchFamily="34" charset="-120"/>
                <a:ea typeface="Microsoft JhengHei UI" pitchFamily="34" charset="-120"/>
              </a:rPr>
              <a:t>people with physical disabilities need to use walking canes, wheelchairs or electric wheelchairs to help them walk, and it would be very inconvenient for them to get around if there were no accessible facilities such as ramps or lifts in the community.</a:t>
            </a:r>
            <a:endParaRPr lang="zh-TW" altLang="zh-TW" sz="2000" dirty="0">
              <a:latin typeface="Microsoft JhengHei UI" pitchFamily="34" charset="-120"/>
              <a:ea typeface="Microsoft JhengHei UI"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07" y="1983596"/>
            <a:ext cx="1980000" cy="198000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48" y="3963596"/>
            <a:ext cx="1980000" cy="1980000"/>
          </a:xfrm>
          <a:prstGeom prst="rect">
            <a:avLst/>
          </a:prstGeom>
        </p:spPr>
      </p:pic>
    </p:spTree>
    <p:extLst>
      <p:ext uri="{BB962C8B-B14F-4D97-AF65-F5344CB8AC3E}">
        <p14:creationId xmlns:p14="http://schemas.microsoft.com/office/powerpoint/2010/main" val="13258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86063" y="840596"/>
            <a:ext cx="10363200" cy="1143000"/>
          </a:xfrm>
        </p:spPr>
        <p:txBody>
          <a:bodyPr>
            <a:normAutofit/>
          </a:bodyPr>
          <a:lstStyle/>
          <a:p>
            <a:r>
              <a:rPr lang="en-HK" altLang="zh-TW" b="1" dirty="0">
                <a:solidFill>
                  <a:srgbClr val="0070C0"/>
                </a:solidFill>
                <a:latin typeface="Microsoft JhengHei UI" pitchFamily="34" charset="-120"/>
                <a:ea typeface="Microsoft JhengHei UI" pitchFamily="34" charset="-120"/>
              </a:rPr>
              <a:t>People with Physical Disabilities</a:t>
            </a:r>
            <a:endParaRPr lang="zh-HK" altLang="en-US"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711464" y="2273407"/>
            <a:ext cx="8790725" cy="3886686"/>
          </a:xfrm>
        </p:spPr>
        <p:txBody>
          <a:bodyPr>
            <a:normAutofit/>
          </a:bodyPr>
          <a:lstStyle/>
          <a:p>
            <a:pPr marL="266700" indent="-266700">
              <a:buNone/>
            </a:pPr>
            <a:r>
              <a:rPr lang="en-US" altLang="zh-TW" sz="2000" dirty="0" smtClean="0">
                <a:latin typeface="Microsoft JhengHei UI" pitchFamily="34" charset="-120"/>
                <a:ea typeface="Microsoft JhengHei UI" pitchFamily="34" charset="-120"/>
              </a:rPr>
              <a:t>3. </a:t>
            </a:r>
            <a:r>
              <a:rPr lang="en-HK" altLang="zh-TW" sz="2000" dirty="0">
                <a:latin typeface="Microsoft JhengHei UI" pitchFamily="34" charset="-120"/>
                <a:ea typeface="Microsoft JhengHei UI" pitchFamily="34" charset="-120"/>
              </a:rPr>
              <a:t>For people with severe physical disabilities (e.g. quadriplegics), their ability to care for themselves is also affected, and they are more likely to need help with bathing and dressing.</a:t>
            </a:r>
            <a:endParaRPr lang="zh-TW" altLang="zh-TW" sz="2000" dirty="0">
              <a:latin typeface="Microsoft JhengHei UI" pitchFamily="34" charset="-120"/>
              <a:ea typeface="Microsoft JhengHei UI" pitchFamily="34" charset="-120"/>
            </a:endParaRPr>
          </a:p>
          <a:p>
            <a:pPr marL="266700" indent="-266700">
              <a:buClrTx/>
              <a:buNone/>
            </a:pPr>
            <a:endParaRPr lang="en-US" altLang="zh-TW" sz="2000" dirty="0" smtClean="0">
              <a:latin typeface="Microsoft JhengHei UI" pitchFamily="34" charset="-120"/>
              <a:ea typeface="Microsoft JhengHei UI" pitchFamily="34" charset="-120"/>
            </a:endParaRPr>
          </a:p>
          <a:p>
            <a:pPr marL="266700" indent="-266700">
              <a:buClrTx/>
              <a:buNone/>
            </a:pPr>
            <a:endParaRPr lang="en-US" altLang="zh-TW" sz="2000" dirty="0" smtClean="0">
              <a:latin typeface="Microsoft JhengHei UI" pitchFamily="34" charset="-120"/>
              <a:ea typeface="Microsoft JhengHei UI" pitchFamily="34" charset="-120"/>
            </a:endParaRPr>
          </a:p>
          <a:p>
            <a:pPr marL="266700" indent="-266700">
              <a:buClrTx/>
              <a:buNone/>
            </a:pPr>
            <a:endParaRPr lang="en-US" altLang="zh-TW" sz="2000" dirty="0">
              <a:latin typeface="Microsoft JhengHei UI" pitchFamily="34" charset="-120"/>
              <a:ea typeface="Microsoft JhengHei UI" pitchFamily="34" charset="-120"/>
            </a:endParaRPr>
          </a:p>
          <a:p>
            <a:pPr marL="266700" indent="-266700">
              <a:buNone/>
            </a:pPr>
            <a:r>
              <a:rPr lang="en-US" altLang="zh-TW" sz="2000" dirty="0" smtClean="0">
                <a:latin typeface="Microsoft JhengHei UI" pitchFamily="34" charset="-120"/>
                <a:ea typeface="Microsoft JhengHei UI" pitchFamily="34" charset="-120"/>
              </a:rPr>
              <a:t>4. </a:t>
            </a:r>
            <a:r>
              <a:rPr lang="en-HK" altLang="zh-TW" sz="2000" dirty="0">
                <a:latin typeface="Microsoft JhengHei UI" pitchFamily="34" charset="-120"/>
                <a:ea typeface="Microsoft JhengHei UI" pitchFamily="34" charset="-120"/>
              </a:rPr>
              <a:t>Although people with physical disabilities face many difficulties and challenges in their lives, there are many people with physical disabilities in our society who have overcome physical challenges and achieved outstanding results.</a:t>
            </a:r>
            <a:endParaRPr lang="zh-TW" altLang="zh-TW" sz="20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22" y="1983596"/>
            <a:ext cx="1978327" cy="198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149" y="4216750"/>
            <a:ext cx="1980000" cy="1980000"/>
          </a:xfrm>
          <a:prstGeom prst="rect">
            <a:avLst/>
          </a:prstGeom>
        </p:spPr>
      </p:pic>
    </p:spTree>
    <p:extLst>
      <p:ext uri="{BB962C8B-B14F-4D97-AF65-F5344CB8AC3E}">
        <p14:creationId xmlns:p14="http://schemas.microsoft.com/office/powerpoint/2010/main" val="18754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2" name="標題 1"/>
          <p:cNvSpPr>
            <a:spLocks noGrp="1"/>
          </p:cNvSpPr>
          <p:nvPr>
            <p:ph type="ctrTitle"/>
          </p:nvPr>
        </p:nvSpPr>
        <p:spPr>
          <a:xfrm>
            <a:off x="982939" y="1157045"/>
            <a:ext cx="10463104" cy="2263225"/>
          </a:xfrm>
        </p:spPr>
        <p:txBody>
          <a:bodyPr>
            <a:noAutofit/>
          </a:bodyPr>
          <a:lstStyle/>
          <a:p>
            <a:pPr algn="l"/>
            <a:r>
              <a:rPr lang="en-US" altLang="zh-TW" sz="6000" b="1" smtClean="0">
                <a:solidFill>
                  <a:schemeClr val="tx1"/>
                </a:solidFill>
                <a:latin typeface="Microsoft JhengHei UI" pitchFamily="34" charset="-120"/>
                <a:ea typeface="Microsoft JhengHei UI" pitchFamily="34" charset="-120"/>
              </a:rPr>
              <a:t>Thematic activity</a:t>
            </a:r>
            <a:r>
              <a:rPr lang="zh-TW" altLang="en-US" sz="6000" b="1" dirty="0" smtClean="0">
                <a:solidFill>
                  <a:schemeClr val="tx1"/>
                </a:solidFill>
                <a:latin typeface="Microsoft JhengHei UI" pitchFamily="34" charset="-120"/>
                <a:ea typeface="Microsoft JhengHei UI" pitchFamily="34" charset="-120"/>
              </a:rPr>
              <a:t>：</a:t>
            </a:r>
            <a:r>
              <a:rPr lang="en-US" altLang="zh-TW" sz="6000" b="1" dirty="0" smtClean="0">
                <a:solidFill>
                  <a:schemeClr val="tx1"/>
                </a:solidFill>
                <a:latin typeface="Microsoft JhengHei UI" pitchFamily="34" charset="-120"/>
                <a:ea typeface="Microsoft JhengHei UI" pitchFamily="34" charset="-120"/>
              </a:rPr>
              <a:t/>
            </a:r>
            <a:br>
              <a:rPr lang="en-US" altLang="zh-TW" sz="6000" b="1" dirty="0" smtClean="0">
                <a:solidFill>
                  <a:schemeClr val="tx1"/>
                </a:solidFill>
                <a:latin typeface="Microsoft JhengHei UI" pitchFamily="34" charset="-120"/>
                <a:ea typeface="Microsoft JhengHei UI" pitchFamily="34" charset="-120"/>
              </a:rPr>
            </a:br>
            <a:r>
              <a:rPr lang="en-US" altLang="zh-TW" sz="7000" b="1" dirty="0" smtClean="0">
                <a:solidFill>
                  <a:schemeClr val="tx1"/>
                </a:solidFill>
                <a:latin typeface="Microsoft JhengHei UI" pitchFamily="34" charset="-120"/>
                <a:ea typeface="Microsoft JhengHei UI" pitchFamily="34" charset="-120"/>
              </a:rPr>
              <a:t>same but different</a:t>
            </a:r>
            <a:endParaRPr lang="zh-HK" altLang="en-US" sz="7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778013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1780" y="317834"/>
            <a:ext cx="11133221" cy="1155032"/>
          </a:xfrm>
        </p:spPr>
        <p:txBody>
          <a:bodyPr>
            <a:noAutofit/>
          </a:bodyPr>
          <a:lstStyle/>
          <a:p>
            <a:r>
              <a:rPr lang="en-GB" altLang="zh-TW" sz="4000" b="1" dirty="0">
                <a:solidFill>
                  <a:srgbClr val="0070C0"/>
                </a:solidFill>
                <a:effectLst/>
                <a:latin typeface="Microsoft JhengHei UI" pitchFamily="34" charset="-120"/>
                <a:ea typeface="Microsoft JhengHei UI" pitchFamily="34" charset="-120"/>
              </a:rPr>
              <a:t>Learn more about People with </a:t>
            </a:r>
            <a:r>
              <a:rPr lang="en-GB" altLang="zh-TW" sz="4000" b="1" dirty="0" smtClean="0">
                <a:solidFill>
                  <a:srgbClr val="0070C0"/>
                </a:solidFill>
                <a:effectLst/>
                <a:latin typeface="Microsoft JhengHei UI" pitchFamily="34" charset="-120"/>
                <a:ea typeface="Microsoft JhengHei UI" pitchFamily="34" charset="-120"/>
              </a:rPr>
              <a:t/>
            </a:r>
            <a:br>
              <a:rPr lang="en-GB" altLang="zh-TW" sz="4000" b="1" dirty="0" smtClean="0">
                <a:solidFill>
                  <a:srgbClr val="0070C0"/>
                </a:solidFill>
                <a:effectLst/>
                <a:latin typeface="Microsoft JhengHei UI" pitchFamily="34" charset="-120"/>
                <a:ea typeface="Microsoft JhengHei UI" pitchFamily="34" charset="-120"/>
              </a:rPr>
            </a:br>
            <a:r>
              <a:rPr lang="en-GB" altLang="zh-TW" sz="4000" b="1" dirty="0" smtClean="0">
                <a:solidFill>
                  <a:srgbClr val="0070C0"/>
                </a:solidFill>
                <a:effectLst/>
                <a:latin typeface="Microsoft JhengHei UI" pitchFamily="34" charset="-120"/>
                <a:ea typeface="Microsoft JhengHei UI" pitchFamily="34" charset="-120"/>
              </a:rPr>
              <a:t>Physical Disabilities</a:t>
            </a:r>
            <a:r>
              <a:rPr lang="en-US" altLang="zh-TW" sz="4000" dirty="0">
                <a:effectLst/>
              </a:rPr>
              <a:t> </a:t>
            </a:r>
            <a:r>
              <a:rPr lang="en-US" altLang="zh-TW" sz="4000" b="1" dirty="0" smtClean="0">
                <a:solidFill>
                  <a:srgbClr val="0070C0"/>
                </a:solidFill>
                <a:effectLst/>
                <a:latin typeface="Microsoft JhengHei UI" pitchFamily="34" charset="-120"/>
                <a:ea typeface="Microsoft JhengHei UI" pitchFamily="34" charset="-120"/>
              </a:rPr>
              <a:t>@Fish </a:t>
            </a:r>
            <a:endParaRPr lang="zh-HK" altLang="en-US" sz="4000" b="1" dirty="0">
              <a:solidFill>
                <a:srgbClr val="0070C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91780" y="5943600"/>
            <a:ext cx="10058400" cy="625642"/>
          </a:xfrm>
        </p:spPr>
        <p:txBody>
          <a:bodyPr>
            <a:normAutofit/>
          </a:bodyPr>
          <a:lstStyle/>
          <a:p>
            <a:pPr marL="0" indent="0">
              <a:buNone/>
            </a:pPr>
            <a:r>
              <a:rPr lang="en-US" altLang="zh-TW" sz="2800" b="1" dirty="0">
                <a:latin typeface="Microsoft JhengHei UI" pitchFamily="34" charset="-120"/>
                <a:ea typeface="Microsoft JhengHei UI" pitchFamily="34" charset="-120"/>
              </a:rPr>
              <a:t>https://</a:t>
            </a:r>
            <a:r>
              <a:rPr lang="en-US" altLang="zh-TW" b="1" dirty="0">
                <a:latin typeface="Microsoft JhengHei UI" pitchFamily="34" charset="-120"/>
                <a:ea typeface="Microsoft JhengHei UI" pitchFamily="34" charset="-120"/>
              </a:rPr>
              <a:t>youtu.be/rgjQaUewlOc?feature=shared</a:t>
            </a:r>
            <a:endParaRPr lang="zh-TW" altLang="zh-TW"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780" y="1679696"/>
            <a:ext cx="7383689" cy="4143588"/>
          </a:xfrm>
          <a:prstGeom prst="rect">
            <a:avLst/>
          </a:prstGeom>
        </p:spPr>
      </p:pic>
    </p:spTree>
    <p:extLst>
      <p:ext uri="{BB962C8B-B14F-4D97-AF65-F5344CB8AC3E}">
        <p14:creationId xmlns:p14="http://schemas.microsoft.com/office/powerpoint/2010/main" val="253797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9"/>
            <a:ext cx="13492800" cy="7588809"/>
          </a:xfrm>
          <a:prstGeom prst="rect">
            <a:avLst/>
          </a:prstGeom>
        </p:spPr>
      </p:pic>
      <p:sp>
        <p:nvSpPr>
          <p:cNvPr id="2" name="標題 1"/>
          <p:cNvSpPr>
            <a:spLocks noGrp="1"/>
          </p:cNvSpPr>
          <p:nvPr>
            <p:ph type="title"/>
          </p:nvPr>
        </p:nvSpPr>
        <p:spPr/>
        <p:txBody>
          <a:bodyPr>
            <a:normAutofit/>
          </a:bodyPr>
          <a:lstStyle/>
          <a:p>
            <a:r>
              <a:rPr lang="en-HK" altLang="zh-TW" b="1" dirty="0">
                <a:solidFill>
                  <a:srgbClr val="00B050"/>
                </a:solidFill>
                <a:latin typeface="Microsoft JhengHei UI" pitchFamily="34" charset="-120"/>
                <a:ea typeface="Microsoft JhengHei UI" pitchFamily="34" charset="-120"/>
              </a:rPr>
              <a:t>Stephen Hawking (1942-2018)</a:t>
            </a:r>
            <a:endParaRPr lang="zh-TW" altLang="zh-TW"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580475" y="2119086"/>
            <a:ext cx="6066972" cy="3249386"/>
          </a:xfrm>
        </p:spPr>
        <p:txBody>
          <a:bodyPr>
            <a:normAutofit/>
          </a:bodyPr>
          <a:lstStyle/>
          <a:p>
            <a:pPr marL="0" indent="0">
              <a:buNone/>
            </a:pPr>
            <a:r>
              <a:rPr lang="en-HK" altLang="zh-TW" sz="2200" dirty="0">
                <a:latin typeface="Microsoft JhengHei UI" pitchFamily="34" charset="-120"/>
                <a:ea typeface="Microsoft JhengHei UI" pitchFamily="34" charset="-120"/>
              </a:rPr>
              <a:t>As a young man, Hawking showed remarkable academic talent, and was consistently at the top of his class during his time at the University of Oxford. </a:t>
            </a:r>
            <a:endParaRPr lang="en-HK" altLang="zh-TW" sz="2200" dirty="0" smtClean="0">
              <a:latin typeface="Microsoft JhengHei UI" pitchFamily="34" charset="-120"/>
              <a:ea typeface="Microsoft JhengHei UI" pitchFamily="34" charset="-120"/>
            </a:endParaRPr>
          </a:p>
          <a:p>
            <a:pPr marL="0" indent="0">
              <a:buNone/>
            </a:pPr>
            <a:r>
              <a:rPr lang="en-HK" altLang="zh-TW" sz="2200" dirty="0" smtClean="0">
                <a:latin typeface="Microsoft JhengHei UI" pitchFamily="34" charset="-120"/>
                <a:ea typeface="Microsoft JhengHei UI" pitchFamily="34" charset="-120"/>
              </a:rPr>
              <a:t>Unfortunately</a:t>
            </a:r>
            <a:r>
              <a:rPr lang="en-HK" altLang="zh-TW" sz="2200" dirty="0">
                <a:latin typeface="Microsoft JhengHei UI" pitchFamily="34" charset="-120"/>
                <a:ea typeface="Microsoft JhengHei UI" pitchFamily="34" charset="-120"/>
              </a:rPr>
              <a:t>, at the age of 21, Hawking was diagnosed with Muscular Atrophic Lateral Sclerosis (MALS), which caused him to gradually lose control of his body.</a:t>
            </a:r>
            <a:endParaRPr lang="zh-TW"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31" y="2046324"/>
            <a:ext cx="2095500" cy="300990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047" y="2092398"/>
            <a:ext cx="2092408" cy="3249386"/>
          </a:xfrm>
          <a:prstGeom prst="rect">
            <a:avLst/>
          </a:prstGeom>
        </p:spPr>
      </p:pic>
    </p:spTree>
    <p:extLst>
      <p:ext uri="{BB962C8B-B14F-4D97-AF65-F5344CB8AC3E}">
        <p14:creationId xmlns:p14="http://schemas.microsoft.com/office/powerpoint/2010/main" val="37461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en-HK" altLang="zh-TW" b="1" dirty="0">
                <a:solidFill>
                  <a:srgbClr val="00B050"/>
                </a:solidFill>
                <a:latin typeface="Microsoft JhengHei UI" pitchFamily="34" charset="-120"/>
                <a:ea typeface="Microsoft JhengHei UI" pitchFamily="34" charset="-120"/>
              </a:rPr>
              <a:t>Stephen Hawking (1942-2018)</a:t>
            </a:r>
            <a:endParaRPr lang="zh-HK" altLang="en-US"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09600" y="2079859"/>
            <a:ext cx="10972800" cy="3177941"/>
          </a:xfrm>
        </p:spPr>
        <p:txBody>
          <a:bodyPr>
            <a:noAutofit/>
          </a:bodyPr>
          <a:lstStyle/>
          <a:p>
            <a:pPr marL="0" indent="0">
              <a:buNone/>
            </a:pPr>
            <a:r>
              <a:rPr lang="en-HK" altLang="zh-TW" sz="2200" dirty="0">
                <a:latin typeface="Microsoft JhengHei UI" pitchFamily="34" charset="-120"/>
                <a:ea typeface="Microsoft JhengHei UI" pitchFamily="34" charset="-120"/>
              </a:rPr>
              <a:t>His muscle wasting worsened and he eventually lost the ability to speak, relying only on his fingers to express his thoughts and communicate with others. However, Hawking didn't give up on himself. Even though his body was deteriorating every day, his mind continued to race</a:t>
            </a:r>
            <a:r>
              <a:rPr lang="en-HK" altLang="zh-TW" sz="2200" dirty="0" smtClean="0">
                <a:latin typeface="Microsoft JhengHei UI" pitchFamily="34" charset="-120"/>
                <a:ea typeface="Microsoft JhengHei UI" pitchFamily="34" charset="-120"/>
              </a:rPr>
              <a:t>. Although </a:t>
            </a:r>
            <a:r>
              <a:rPr lang="en-HK" altLang="zh-TW" sz="2200" dirty="0">
                <a:latin typeface="Microsoft JhengHei UI" pitchFamily="34" charset="-120"/>
                <a:ea typeface="Microsoft JhengHei UI" pitchFamily="34" charset="-120"/>
              </a:rPr>
              <a:t>he was physically handicapped, this did not hinder his scientific research. He produced many important ideas and theories on the study of black holes and became one of the world’s greatest physicists.</a:t>
            </a:r>
            <a:endParaRPr lang="zh-TW" altLang="zh-TW" sz="2200" dirty="0">
              <a:latin typeface="Microsoft JhengHei UI" pitchFamily="34" charset="-120"/>
              <a:ea typeface="Microsoft JhengHei UI" pitchFamily="34" charset="-120"/>
            </a:endParaRPr>
          </a:p>
          <a:p>
            <a:pPr marL="0" indent="0" fontAlgn="base">
              <a:buNone/>
            </a:pPr>
            <a:endParaRPr lang="en-US" altLang="zh-TW" sz="2200" dirty="0" smtClean="0">
              <a:latin typeface="Microsoft JhengHei UI" pitchFamily="34" charset="-120"/>
              <a:ea typeface="Microsoft JhengHei UI" pitchFamily="34" charset="-120"/>
            </a:endParaRPr>
          </a:p>
          <a:p>
            <a:pPr marL="0" indent="0">
              <a:buNone/>
            </a:pPr>
            <a:r>
              <a:rPr lang="en-HK" altLang="zh-TW" sz="2200" b="1" dirty="0">
                <a:solidFill>
                  <a:srgbClr val="0070C0"/>
                </a:solidFill>
                <a:latin typeface="Microsoft JhengHei UI" pitchFamily="34" charset="-120"/>
                <a:ea typeface="Microsoft JhengHei UI" pitchFamily="34" charset="-120"/>
              </a:rPr>
              <a:t>Stephen Hawking is always optimistic about his condition. His experience teaches us that as long as we persevere and don't give up, we can eventually achieve our dreams.</a:t>
            </a:r>
            <a:endParaRPr lang="zh-TW" altLang="zh-TW" sz="22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152979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2" name="標題 1"/>
          <p:cNvSpPr>
            <a:spLocks noGrp="1"/>
          </p:cNvSpPr>
          <p:nvPr>
            <p:ph type="ctrTitle"/>
          </p:nvPr>
        </p:nvSpPr>
        <p:spPr>
          <a:xfrm>
            <a:off x="1732550" y="1200343"/>
            <a:ext cx="10459452" cy="2263225"/>
          </a:xfrm>
        </p:spPr>
        <p:txBody>
          <a:bodyPr>
            <a:noAutofit/>
          </a:bodyPr>
          <a:lstStyle/>
          <a:p>
            <a:pPr algn="l"/>
            <a:r>
              <a:rPr lang="en-US" altLang="zh-TW" sz="5500" b="1" dirty="0" smtClean="0">
                <a:solidFill>
                  <a:schemeClr val="tx1"/>
                </a:solidFill>
                <a:latin typeface="Microsoft JhengHei UI" pitchFamily="34" charset="-120"/>
                <a:ea typeface="Microsoft JhengHei UI" pitchFamily="34" charset="-120"/>
              </a:rPr>
              <a:t>THEMATIC ACTIVITY</a:t>
            </a:r>
            <a:r>
              <a:rPr lang="zh-TW" altLang="en-US" sz="55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rPr>
              <a:t/>
            </a:r>
            <a:br>
              <a:rPr lang="zh-TW" altLang="zh-HK" sz="8000" dirty="0">
                <a:solidFill>
                  <a:schemeClr val="tx1"/>
                </a:solidFill>
              </a:rPr>
            </a:br>
            <a:r>
              <a:rPr lang="en-US" altLang="zh-TW" sz="7000" b="1" dirty="0" smtClean="0">
                <a:solidFill>
                  <a:schemeClr val="tx1"/>
                </a:solidFill>
                <a:latin typeface="Microsoft JhengHei UI" pitchFamily="34" charset="-120"/>
                <a:ea typeface="Microsoft JhengHei UI" pitchFamily="34" charset="-120"/>
              </a:rPr>
              <a:t>“</a:t>
            </a:r>
            <a:r>
              <a:rPr lang="en-US" altLang="zh-TW" sz="6000" b="1" dirty="0" smtClean="0">
                <a:solidFill>
                  <a:schemeClr val="tx1"/>
                </a:solidFill>
                <a:latin typeface="Microsoft JhengHei UI" pitchFamily="34" charset="-120"/>
                <a:ea typeface="Microsoft JhengHei UI" pitchFamily="34" charset="-120"/>
              </a:rPr>
              <a:t>who goes first for priority seats?”</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50065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 y="434373"/>
            <a:ext cx="12191999" cy="948267"/>
          </a:xfrm>
        </p:spPr>
        <p:txBody>
          <a:bodyPr>
            <a:noAutofit/>
          </a:bodyPr>
          <a:lstStyle/>
          <a:p>
            <a:pPr algn="ctr"/>
            <a:r>
              <a:rPr lang="en-US" altLang="zh-TW" b="1" dirty="0">
                <a:solidFill>
                  <a:srgbClr val="00B050"/>
                </a:solidFill>
                <a:latin typeface="Microsoft JhengHei UI" pitchFamily="34" charset="-120"/>
                <a:ea typeface="Microsoft JhengHei UI" pitchFamily="34" charset="-120"/>
              </a:rPr>
              <a:t>Which group should use the priority seats first?</a:t>
            </a:r>
            <a:endParaRPr lang="zh-TW" altLang="zh-TW" dirty="0">
              <a:solidFill>
                <a:srgbClr val="00B050"/>
              </a:solidFill>
              <a:latin typeface="Microsoft JhengHei UI" pitchFamily="34" charset="-120"/>
              <a:ea typeface="Microsoft JhengHei UI" pitchFamily="34" charset="-120"/>
            </a:endParaRPr>
          </a:p>
        </p:txBody>
      </p:sp>
      <p:sp>
        <p:nvSpPr>
          <p:cNvPr id="7" name="AutoShape 2" descr="關愛座－ 停一停，諗一諗"/>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8" name="Picture 4" descr="C:\Users\user\Desktop\piroty se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380" y="1382637"/>
            <a:ext cx="7308547" cy="517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70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3" name="內容版面配置區 2"/>
          <p:cNvSpPr>
            <a:spLocks noGrp="1"/>
          </p:cNvSpPr>
          <p:nvPr>
            <p:ph idx="1"/>
          </p:nvPr>
        </p:nvSpPr>
        <p:spPr>
          <a:xfrm>
            <a:off x="845777" y="2398403"/>
            <a:ext cx="10704539" cy="2823303"/>
          </a:xfrm>
        </p:spPr>
        <p:txBody>
          <a:bodyPr>
            <a:normAutofit fontScale="92500" lnSpcReduction="10000"/>
          </a:bodyPr>
          <a:lstStyle/>
          <a:p>
            <a:pPr marL="457200" indent="-457200">
              <a:buNone/>
            </a:pPr>
            <a:r>
              <a:rPr lang="en-US" altLang="zh-TW" sz="3000" b="1" dirty="0">
                <a:solidFill>
                  <a:srgbClr val="0070C0"/>
                </a:solidFill>
                <a:latin typeface="Microsoft JhengHei UI" pitchFamily="34" charset="-120"/>
                <a:ea typeface="Microsoft JhengHei UI" pitchFamily="34" charset="-120"/>
              </a:rPr>
              <a:t>In this lesson, we learned:</a:t>
            </a:r>
            <a:endParaRPr lang="zh-TW" altLang="zh-TW" sz="3000" b="1" dirty="0">
              <a:solidFill>
                <a:srgbClr val="0070C0"/>
              </a:solidFill>
              <a:latin typeface="Microsoft JhengHei UI" pitchFamily="34" charset="-120"/>
              <a:ea typeface="Microsoft JhengHei UI" pitchFamily="34" charset="-120"/>
            </a:endParaRPr>
          </a:p>
          <a:p>
            <a:pPr marL="457200" lvl="0" indent="-457200">
              <a:buFont typeface="Wingdings" pitchFamily="2" charset="2"/>
              <a:buChar char="Ø"/>
            </a:pPr>
            <a:r>
              <a:rPr lang="en-US" altLang="zh-TW" sz="3000" b="1" dirty="0">
                <a:solidFill>
                  <a:srgbClr val="0070C0"/>
                </a:solidFill>
                <a:latin typeface="Microsoft JhengHei UI" pitchFamily="34" charset="-120"/>
                <a:ea typeface="Microsoft JhengHei UI" pitchFamily="34" charset="-120"/>
              </a:rPr>
              <a:t>Different categories of people with disabilities.</a:t>
            </a:r>
            <a:endParaRPr lang="zh-TW" altLang="zh-TW" sz="3000" b="1" dirty="0">
              <a:solidFill>
                <a:srgbClr val="0070C0"/>
              </a:solidFill>
              <a:latin typeface="Microsoft JhengHei UI" pitchFamily="34" charset="-120"/>
              <a:ea typeface="Microsoft JhengHei UI" pitchFamily="34" charset="-120"/>
            </a:endParaRPr>
          </a:p>
          <a:p>
            <a:pPr marL="457200" lvl="0" indent="-457200">
              <a:buFont typeface="Wingdings" pitchFamily="2" charset="2"/>
              <a:buChar char="Ø"/>
            </a:pPr>
            <a:r>
              <a:rPr lang="en-US" altLang="zh-TW" sz="3000" b="1" dirty="0">
                <a:solidFill>
                  <a:srgbClr val="0070C0"/>
                </a:solidFill>
                <a:latin typeface="Microsoft JhengHei UI" pitchFamily="34" charset="-120"/>
                <a:ea typeface="Microsoft JhengHei UI" pitchFamily="34" charset="-120"/>
              </a:rPr>
              <a:t>The needs of people with physical disabilities.</a:t>
            </a:r>
            <a:endParaRPr lang="zh-TW" altLang="zh-TW" sz="3000" b="1" dirty="0">
              <a:solidFill>
                <a:srgbClr val="0070C0"/>
              </a:solidFill>
              <a:latin typeface="Microsoft JhengHei UI" pitchFamily="34" charset="-120"/>
              <a:ea typeface="Microsoft JhengHei UI" pitchFamily="34" charset="-120"/>
            </a:endParaRPr>
          </a:p>
          <a:p>
            <a:pPr marL="457200" lvl="0" indent="-457200">
              <a:buFont typeface="Wingdings" pitchFamily="2" charset="2"/>
              <a:buChar char="Ø"/>
            </a:pPr>
            <a:r>
              <a:rPr lang="en-US" altLang="zh-TW" sz="3000" b="1" dirty="0">
                <a:solidFill>
                  <a:srgbClr val="0070C0"/>
                </a:solidFill>
                <a:latin typeface="Microsoft JhengHei UI" pitchFamily="34" charset="-120"/>
                <a:ea typeface="Microsoft JhengHei UI" pitchFamily="34" charset="-120"/>
              </a:rPr>
              <a:t>Everyone is unique, and we should understand and respect each other.</a:t>
            </a:r>
            <a:endParaRPr lang="zh-TW" altLang="zh-TW" sz="3000" b="1" dirty="0">
              <a:solidFill>
                <a:srgbClr val="0070C0"/>
              </a:solidFill>
              <a:latin typeface="Microsoft JhengHei UI" pitchFamily="34" charset="-120"/>
              <a:ea typeface="Microsoft JhengHei UI" pitchFamily="34" charset="-120"/>
            </a:endParaRPr>
          </a:p>
          <a:p>
            <a:pPr marL="457200" lvl="0" indent="-457200">
              <a:buFont typeface="Wingdings" pitchFamily="2" charset="2"/>
              <a:buChar char="Ø"/>
            </a:pPr>
            <a:r>
              <a:rPr lang="en-US" altLang="zh-TW" sz="3000" b="1" dirty="0">
                <a:solidFill>
                  <a:srgbClr val="0070C0"/>
                </a:solidFill>
                <a:latin typeface="Microsoft JhengHei UI" pitchFamily="34" charset="-120"/>
                <a:ea typeface="Microsoft JhengHei UI" pitchFamily="34" charset="-120"/>
              </a:rPr>
              <a:t>To actively offer help when we see someone in need.</a:t>
            </a:r>
            <a:endParaRPr lang="zh-TW" altLang="zh-TW" sz="3000" b="1" dirty="0">
              <a:solidFill>
                <a:srgbClr val="0070C0"/>
              </a:solidFill>
              <a:latin typeface="Microsoft JhengHei UI" pitchFamily="34" charset="-120"/>
              <a:ea typeface="Microsoft JhengHei UI" pitchFamily="34" charset="-120"/>
            </a:endParaRPr>
          </a:p>
          <a:p>
            <a:pPr marL="457200" lvl="1" indent="-457200">
              <a:buNone/>
            </a:pPr>
            <a:endParaRPr lang="zh-TW" altLang="zh-HK" dirty="0" smtClean="0"/>
          </a:p>
          <a:p>
            <a:pPr marL="457200" indent="-457200"/>
            <a:endParaRPr lang="zh-HK" altLang="en-US" dirty="0"/>
          </a:p>
        </p:txBody>
      </p:sp>
      <p:sp>
        <p:nvSpPr>
          <p:cNvPr id="2" name="標題 1"/>
          <p:cNvSpPr>
            <a:spLocks noGrp="1"/>
          </p:cNvSpPr>
          <p:nvPr>
            <p:ph type="title"/>
          </p:nvPr>
        </p:nvSpPr>
        <p:spPr>
          <a:xfrm>
            <a:off x="0" y="338328"/>
            <a:ext cx="12192000" cy="1252728"/>
          </a:xfrm>
        </p:spPr>
        <p:txBody>
          <a:bodyPr>
            <a:noAutofit/>
          </a:bodyPr>
          <a:lstStyle/>
          <a:p>
            <a:r>
              <a:rPr lang="en-US" altLang="zh-TW" sz="6000" b="1" dirty="0" smtClean="0">
                <a:solidFill>
                  <a:schemeClr val="tx1"/>
                </a:solidFill>
                <a:latin typeface="Microsoft JhengHei UI" pitchFamily="34" charset="-120"/>
                <a:ea typeface="Microsoft JhengHei UI" pitchFamily="34" charset="-120"/>
              </a:rPr>
              <a:t>CONCLUSION</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27042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7575" y="274638"/>
            <a:ext cx="9997440" cy="1143000"/>
          </a:xfrm>
        </p:spPr>
        <p:txBody>
          <a:bodyPr>
            <a:normAutofit/>
          </a:bodyPr>
          <a:lstStyle/>
          <a:p>
            <a:r>
              <a:rPr lang="en-US" altLang="zh-HK" sz="6000" b="1" dirty="0" smtClean="0">
                <a:solidFill>
                  <a:srgbClr val="00B050"/>
                </a:solidFill>
                <a:effectLst/>
                <a:latin typeface="Microsoft JhengHei UI" pitchFamily="34" charset="-120"/>
                <a:ea typeface="Microsoft JhengHei UI" pitchFamily="34" charset="-120"/>
              </a:rPr>
              <a:t>SAME BUT DIFFERENT</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626302" y="1588611"/>
            <a:ext cx="7032427" cy="4643746"/>
          </a:xfrm>
        </p:spPr>
        <p:txBody>
          <a:bodyPr>
            <a:noAutofit/>
          </a:bodyPr>
          <a:lstStyle/>
          <a:p>
            <a:pPr marL="596646" lvl="0" indent="-514350">
              <a:buClrTx/>
              <a:buAutoNum type="arabicPeriod"/>
            </a:pPr>
            <a:r>
              <a:rPr lang="en-US" altLang="zh-TW" sz="2400" dirty="0" smtClean="0">
                <a:latin typeface="Microsoft JhengHei UI" pitchFamily="34" charset="-120"/>
                <a:ea typeface="Microsoft JhengHei UI" pitchFamily="34" charset="-120"/>
              </a:rPr>
              <a:t>What </a:t>
            </a:r>
            <a:r>
              <a:rPr lang="en-US" altLang="zh-TW" sz="2400" dirty="0">
                <a:latin typeface="Microsoft JhengHei UI" pitchFamily="34" charset="-120"/>
                <a:ea typeface="Microsoft JhengHei UI" pitchFamily="34" charset="-120"/>
              </a:rPr>
              <a:t>do you think are the similarities among classmates? What are the </a:t>
            </a:r>
            <a:r>
              <a:rPr lang="en-US" altLang="zh-TW" sz="2400" dirty="0" smtClean="0">
                <a:latin typeface="Microsoft JhengHei UI" pitchFamily="34" charset="-120"/>
                <a:ea typeface="Microsoft JhengHei UI" pitchFamily="34" charset="-120"/>
              </a:rPr>
              <a:t>differences?</a:t>
            </a:r>
          </a:p>
          <a:p>
            <a:pPr marL="596646" lvl="0" indent="-514350">
              <a:buClrTx/>
              <a:buAutoNum type="arabicPeriod"/>
            </a:pPr>
            <a:endParaRPr lang="en-US" altLang="zh-TW" sz="2400" dirty="0">
              <a:latin typeface="Microsoft JhengHei UI" pitchFamily="34" charset="-120"/>
              <a:ea typeface="Microsoft JhengHei UI" pitchFamily="34" charset="-120"/>
            </a:endParaRPr>
          </a:p>
          <a:p>
            <a:pPr marL="596646" lvl="0" indent="-514350">
              <a:buClrTx/>
              <a:buAutoNum type="arabicPeriod"/>
            </a:pPr>
            <a:r>
              <a:rPr lang="en-US" altLang="zh-TW" sz="2400" dirty="0" smtClean="0">
                <a:latin typeface="Microsoft JhengHei UI" pitchFamily="34" charset="-120"/>
                <a:ea typeface="Microsoft JhengHei UI" pitchFamily="34" charset="-120"/>
              </a:rPr>
              <a:t>Each </a:t>
            </a:r>
            <a:r>
              <a:rPr lang="en-US" altLang="zh-TW" sz="2400" dirty="0">
                <a:latin typeface="Microsoft JhengHei UI" pitchFamily="34" charset="-120"/>
                <a:ea typeface="Microsoft JhengHei UI" pitchFamily="34" charset="-120"/>
              </a:rPr>
              <a:t>group of students should find and share 5 similarities and differences, such as interests, family backgrounds, subject preferences, etc.</a:t>
            </a:r>
            <a:endParaRPr lang="zh-TW" altLang="zh-TW" sz="24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8729" y="3128210"/>
            <a:ext cx="3224464" cy="3224463"/>
          </a:xfrm>
          <a:prstGeom prst="rect">
            <a:avLst/>
          </a:prstGeom>
        </p:spPr>
      </p:pic>
    </p:spTree>
    <p:extLst>
      <p:ext uri="{BB962C8B-B14F-4D97-AF65-F5344CB8AC3E}">
        <p14:creationId xmlns:p14="http://schemas.microsoft.com/office/powerpoint/2010/main" val="193009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1264" y="1602198"/>
            <a:ext cx="11435483" cy="1513756"/>
          </a:xfrm>
        </p:spPr>
        <p:txBody>
          <a:bodyPr>
            <a:normAutofit fontScale="32500" lnSpcReduction="20000"/>
          </a:bodyPr>
          <a:lstStyle/>
          <a:p>
            <a:pPr marL="114300" indent="0">
              <a:lnSpc>
                <a:spcPct val="120000"/>
              </a:lnSpc>
              <a:spcBef>
                <a:spcPts val="0"/>
              </a:spcBef>
              <a:buNone/>
            </a:pPr>
            <a:r>
              <a:rPr lang="en-US" altLang="zh-TW" sz="7400" b="1" i="1" dirty="0" smtClean="0">
                <a:solidFill>
                  <a:schemeClr val="tx1"/>
                </a:solidFill>
                <a:latin typeface="Microsoft JhengHei UI" pitchFamily="34" charset="-120"/>
                <a:ea typeface="Microsoft JhengHei UI" pitchFamily="34" charset="-120"/>
              </a:rPr>
              <a:t>       A </a:t>
            </a:r>
            <a:r>
              <a:rPr lang="en-US" altLang="zh-TW" sz="7400" b="1" i="1" dirty="0">
                <a:solidFill>
                  <a:schemeClr val="tx1"/>
                </a:solidFill>
                <a:latin typeface="Microsoft JhengHei UI" pitchFamily="34" charset="-120"/>
                <a:ea typeface="Microsoft JhengHei UI" pitchFamily="34" charset="-120"/>
              </a:rPr>
              <a:t>"person with a disability" generally refers to person who loss of the bodily or mental functions that affect their daily life</a:t>
            </a:r>
            <a:r>
              <a:rPr lang="en-US" altLang="zh-TW" sz="7400" b="1" i="1" dirty="0" smtClean="0">
                <a:solidFill>
                  <a:schemeClr val="tx1"/>
                </a:solidFill>
                <a:latin typeface="Microsoft JhengHei UI" pitchFamily="34" charset="-120"/>
                <a:ea typeface="Microsoft JhengHei UI" pitchFamily="34" charset="-120"/>
              </a:rPr>
              <a:t>.</a:t>
            </a:r>
            <a:endParaRPr lang="zh-TW" altLang="zh-TW" sz="7400" b="1" i="1" dirty="0" smtClean="0">
              <a:solidFill>
                <a:schemeClr val="tx1"/>
              </a:solidFill>
              <a:latin typeface="Microsoft JhengHei UI" pitchFamily="34" charset="-120"/>
              <a:ea typeface="Microsoft JhengHei UI" pitchFamily="34" charset="-120"/>
            </a:endParaRPr>
          </a:p>
          <a:p>
            <a:pPr marL="114300" indent="0">
              <a:lnSpc>
                <a:spcPct val="120000"/>
              </a:lnSpc>
              <a:spcBef>
                <a:spcPts val="600"/>
              </a:spcBef>
              <a:buNone/>
            </a:pPr>
            <a:endParaRPr lang="zh-TW" altLang="zh-TW" sz="4700" b="1" i="1" dirty="0" smtClean="0">
              <a:solidFill>
                <a:schemeClr val="tx1"/>
              </a:solidFill>
              <a:latin typeface="Microsoft JhengHei UI" pitchFamily="34" charset="-120"/>
              <a:ea typeface="Microsoft JhengHei UI" pitchFamily="34" charset="-120"/>
            </a:endParaRPr>
          </a:p>
          <a:p>
            <a:pPr marL="114300" indent="0" algn="r">
              <a:lnSpc>
                <a:spcPct val="120000"/>
              </a:lnSpc>
              <a:spcBef>
                <a:spcPts val="600"/>
              </a:spcBef>
              <a:buNone/>
            </a:pPr>
            <a:r>
              <a:rPr lang="zh-TW" altLang="zh-TW" sz="4700" b="1" i="1" dirty="0" smtClean="0">
                <a:solidFill>
                  <a:schemeClr val="tx1"/>
                </a:solidFill>
                <a:latin typeface="Microsoft JhengHei UI" pitchFamily="34" charset="-120"/>
                <a:ea typeface="Microsoft JhengHei UI" pitchFamily="34" charset="-120"/>
              </a:rPr>
              <a:t>《</a:t>
            </a:r>
            <a:r>
              <a:rPr lang="en-US" altLang="zh-TW" sz="4700" b="1" i="1" dirty="0">
                <a:solidFill>
                  <a:schemeClr val="tx1"/>
                </a:solidFill>
                <a:latin typeface="Microsoft JhengHei UI" pitchFamily="34" charset="-120"/>
                <a:ea typeface="Microsoft JhengHei UI" pitchFamily="34" charset="-120"/>
              </a:rPr>
              <a:t>Disability Discrimination Ordinance</a:t>
            </a:r>
            <a:r>
              <a:rPr lang="zh-TW" altLang="zh-TW" sz="4700" b="1" i="1" dirty="0">
                <a:solidFill>
                  <a:schemeClr val="tx1"/>
                </a:solidFill>
                <a:latin typeface="Microsoft JhengHei UI" pitchFamily="34" charset="-120"/>
                <a:ea typeface="Microsoft JhengHei UI" pitchFamily="34" charset="-120"/>
              </a:rPr>
              <a:t>》</a:t>
            </a:r>
          </a:p>
          <a:p>
            <a:pPr marL="457200" lvl="1" indent="0">
              <a:buNone/>
            </a:pPr>
            <a:endParaRPr lang="zh-TW" altLang="en-US" b="1" dirty="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194" y="3115954"/>
            <a:ext cx="3239743" cy="3060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556" y="3115954"/>
            <a:ext cx="3060000" cy="3060000"/>
          </a:xfrm>
          <a:prstGeom prst="rect">
            <a:avLst/>
          </a:prstGeom>
        </p:spPr>
      </p:pic>
      <p:sp>
        <p:nvSpPr>
          <p:cNvPr id="7"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t>
            </a:r>
            <a:r>
              <a:rPr lang="en-HK" altLang="zh-TW" sz="4400" b="1" dirty="0" smtClean="0">
                <a:solidFill>
                  <a:srgbClr val="0070C0"/>
                </a:solidFill>
                <a:latin typeface="Microsoft JhengHei UI" pitchFamily="34" charset="-120"/>
                <a:ea typeface="Microsoft JhengHei UI" pitchFamily="34" charset="-120"/>
              </a:rPr>
              <a:t>a disability</a:t>
            </a:r>
            <a:r>
              <a:rPr lang="en-HK" altLang="zh-TW" sz="4400" b="1" dirty="0">
                <a:solidFill>
                  <a:srgbClr val="0070C0"/>
                </a:solidFill>
                <a:latin typeface="Microsoft JhengHei UI" pitchFamily="34" charset="-120"/>
                <a:ea typeface="Microsoft JhengHei UI" pitchFamily="34" charset="-120"/>
              </a:rPr>
              <a:t>”?</a:t>
            </a:r>
            <a:endParaRPr lang="zh-TW" altLang="zh-TW"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59629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buNone/>
            </a:pPr>
            <a:endParaRPr lang="en-US" altLang="zh-TW" sz="40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(1) </a:t>
            </a:r>
            <a:r>
              <a:rPr lang="en-HK" altLang="zh-TW" sz="4000" b="1" dirty="0">
                <a:solidFill>
                  <a:srgbClr val="0070C0"/>
                </a:solidFill>
                <a:latin typeface="Microsoft JhengHei UI" pitchFamily="34" charset="-120"/>
                <a:ea typeface="Microsoft JhengHei UI" pitchFamily="34" charset="-120"/>
              </a:rPr>
              <a:t>Physical </a:t>
            </a:r>
            <a:r>
              <a:rPr lang="en-HK" altLang="zh-TW" sz="4000" b="1" dirty="0" smtClean="0">
                <a:solidFill>
                  <a:srgbClr val="0070C0"/>
                </a:solidFill>
                <a:latin typeface="Microsoft JhengHei UI" pitchFamily="34" charset="-120"/>
                <a:ea typeface="Microsoft JhengHei UI" pitchFamily="34" charset="-120"/>
              </a:rPr>
              <a:t>Disability</a:t>
            </a:r>
            <a:endParaRPr lang="zh-TW" altLang="zh-TW" sz="4000" b="1" dirty="0">
              <a:solidFill>
                <a:srgbClr val="0070C0"/>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This </a:t>
            </a:r>
            <a:r>
              <a:rPr lang="en-HK" altLang="zh-TW" sz="2800" dirty="0">
                <a:solidFill>
                  <a:schemeClr val="tx1"/>
                </a:solidFill>
                <a:latin typeface="Microsoft JhengHei UI" pitchFamily="34" charset="-120"/>
                <a:ea typeface="Microsoft JhengHei UI" pitchFamily="34" charset="-120"/>
              </a:rPr>
              <a:t>refers to the loss or impairment </a:t>
            </a:r>
            <a:r>
              <a:rPr lang="en-HK" altLang="zh-TW" sz="2800" dirty="0" smtClean="0">
                <a:solidFill>
                  <a:schemeClr val="tx1"/>
                </a:solidFill>
                <a:latin typeface="Microsoft JhengHei UI" pitchFamily="34" charset="-120"/>
                <a:ea typeface="Microsoft JhengHei UI" pitchFamily="34" charset="-120"/>
              </a:rPr>
              <a:t>of</a:t>
            </a:r>
          </a:p>
          <a:p>
            <a:pPr marL="114300" indent="0">
              <a:buNone/>
            </a:pPr>
            <a:r>
              <a:rPr lang="en-HK" altLang="zh-TW" sz="2800" dirty="0" smtClean="0">
                <a:solidFill>
                  <a:schemeClr val="tx1"/>
                </a:solidFill>
                <a:latin typeface="Microsoft JhengHei UI" pitchFamily="34" charset="-120"/>
                <a:ea typeface="Microsoft JhengHei UI" pitchFamily="34" charset="-120"/>
              </a:rPr>
              <a:t>the </a:t>
            </a:r>
            <a:r>
              <a:rPr lang="en-HK" altLang="zh-TW" sz="2800" dirty="0">
                <a:solidFill>
                  <a:schemeClr val="tx1"/>
                </a:solidFill>
                <a:latin typeface="Microsoft JhengHei UI" pitchFamily="34" charset="-120"/>
                <a:ea typeface="Microsoft JhengHei UI" pitchFamily="34" charset="-120"/>
              </a:rPr>
              <a:t>function of the arm or leg,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which </a:t>
            </a:r>
            <a:r>
              <a:rPr lang="en-HK" altLang="zh-TW" sz="2800" dirty="0">
                <a:solidFill>
                  <a:schemeClr val="tx1"/>
                </a:solidFill>
                <a:latin typeface="Microsoft JhengHei UI" pitchFamily="34" charset="-120"/>
                <a:ea typeface="Microsoft JhengHei UI" pitchFamily="34" charset="-120"/>
              </a:rPr>
              <a:t>affects daily activities.</a:t>
            </a:r>
            <a:endParaRPr lang="zh-TW" altLang="zh-TW" sz="2800" dirty="0">
              <a:solidFill>
                <a:schemeClr val="tx1"/>
              </a:solidFill>
              <a:latin typeface="Microsoft JhengHei UI" pitchFamily="34" charset="-120"/>
              <a:ea typeface="Microsoft JhengHei UI" pitchFamily="34" charset="-120"/>
            </a:endParaRPr>
          </a:p>
          <a:p>
            <a:pPr marL="742950" indent="-742950">
              <a:buAutoNum type="arabicPeriod"/>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837" y="2708948"/>
            <a:ext cx="3602743" cy="3605791"/>
          </a:xfrm>
          <a:prstGeom prst="rect">
            <a:avLst/>
          </a:prstGeom>
        </p:spPr>
      </p:pic>
      <p:sp>
        <p:nvSpPr>
          <p:cNvPr id="6" name="標題 1"/>
          <p:cNvSpPr>
            <a:spLocks noGrp="1"/>
          </p:cNvSpPr>
          <p:nvPr>
            <p:ph type="title"/>
          </p:nvPr>
        </p:nvSpPr>
        <p:spPr>
          <a:xfrm>
            <a:off x="0" y="408373"/>
            <a:ext cx="12191999" cy="1039427"/>
          </a:xfrm>
        </p:spPr>
        <p:txBody>
          <a:bodyPr>
            <a:norm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54926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buNone/>
            </a:pPr>
            <a:endParaRPr lang="en-US" altLang="zh-TW" sz="40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(2) </a:t>
            </a:r>
            <a:r>
              <a:rPr lang="en-HK" altLang="zh-TW" sz="4000" b="1" dirty="0">
                <a:solidFill>
                  <a:srgbClr val="0070C0"/>
                </a:solidFill>
                <a:latin typeface="Microsoft JhengHei UI" pitchFamily="34" charset="-120"/>
                <a:ea typeface="Microsoft JhengHei UI" pitchFamily="34" charset="-120"/>
              </a:rPr>
              <a:t>Visual </a:t>
            </a:r>
            <a:r>
              <a:rPr lang="en-HK" altLang="zh-TW" sz="4000" b="1" dirty="0" smtClean="0">
                <a:solidFill>
                  <a:srgbClr val="0070C0"/>
                </a:solidFill>
                <a:latin typeface="Microsoft JhengHei UI" pitchFamily="34" charset="-120"/>
                <a:ea typeface="Microsoft JhengHei UI" pitchFamily="34" charset="-120"/>
              </a:rPr>
              <a:t>Impairment</a:t>
            </a:r>
            <a:endParaRPr lang="en-US" altLang="zh-TW" sz="4000" b="1" dirty="0" smtClean="0">
              <a:solidFill>
                <a:srgbClr val="0070C0"/>
              </a:solidFill>
              <a:latin typeface="Microsoft JhengHei UI" pitchFamily="34" charset="-120"/>
              <a:ea typeface="Microsoft JhengHei UI" pitchFamily="34" charset="-120"/>
            </a:endParaRPr>
          </a:p>
          <a:p>
            <a:pPr marL="114300" indent="0">
              <a:buNone/>
            </a:pPr>
            <a:r>
              <a:rPr lang="en-HK" altLang="zh-TW" sz="2800" dirty="0">
                <a:solidFill>
                  <a:schemeClr val="tx1"/>
                </a:solidFill>
                <a:latin typeface="Microsoft JhengHei UI" pitchFamily="34" charset="-120"/>
                <a:ea typeface="Microsoft JhengHei UI" pitchFamily="34" charset="-120"/>
              </a:rPr>
              <a:t>A visual impairment that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makes </a:t>
            </a:r>
            <a:r>
              <a:rPr lang="en-HK" altLang="zh-TW" sz="2800" dirty="0">
                <a:solidFill>
                  <a:schemeClr val="tx1"/>
                </a:solidFill>
                <a:latin typeface="Microsoft JhengHei UI" pitchFamily="34" charset="-120"/>
                <a:ea typeface="Microsoft JhengHei UI" pitchFamily="34" charset="-120"/>
              </a:rPr>
              <a:t>it difficult or impossible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to </a:t>
            </a:r>
            <a:r>
              <a:rPr lang="en-HK" altLang="zh-TW" sz="2800" dirty="0">
                <a:solidFill>
                  <a:schemeClr val="tx1"/>
                </a:solidFill>
                <a:latin typeface="Microsoft JhengHei UI" pitchFamily="34" charset="-120"/>
                <a:ea typeface="Microsoft JhengHei UI" pitchFamily="34" charset="-120"/>
              </a:rPr>
              <a:t>see.</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936" y="2650314"/>
            <a:ext cx="3602743" cy="3602743"/>
          </a:xfrm>
          <a:prstGeom prst="rect">
            <a:avLst/>
          </a:prstGeom>
        </p:spPr>
      </p:pic>
      <p:sp>
        <p:nvSpPr>
          <p:cNvPr id="6" name="標題 1"/>
          <p:cNvSpPr>
            <a:spLocks noGrp="1"/>
          </p:cNvSpPr>
          <p:nvPr>
            <p:ph type="title"/>
          </p:nvPr>
        </p:nvSpPr>
        <p:spPr>
          <a:xfrm>
            <a:off x="0" y="408373"/>
            <a:ext cx="12191999" cy="1039427"/>
          </a:xfrm>
        </p:spPr>
        <p:txBody>
          <a:bodyPr>
            <a:norm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92609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859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buNone/>
            </a:pPr>
            <a:endParaRPr lang="en-US" altLang="zh-TW" sz="40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(3) </a:t>
            </a:r>
            <a:r>
              <a:rPr lang="en-HK" altLang="zh-TW" sz="4000" b="1" dirty="0">
                <a:solidFill>
                  <a:srgbClr val="0070C0"/>
                </a:solidFill>
                <a:latin typeface="Microsoft JhengHei UI" pitchFamily="34" charset="-120"/>
                <a:ea typeface="Microsoft JhengHei UI" pitchFamily="34" charset="-120"/>
              </a:rPr>
              <a:t>Hearing Impairment</a:t>
            </a:r>
            <a:endParaRPr lang="en-US" altLang="zh-TW" sz="4000" b="1" dirty="0" smtClean="0">
              <a:solidFill>
                <a:srgbClr val="0070C0"/>
              </a:solidFill>
              <a:latin typeface="Microsoft JhengHei UI" pitchFamily="34" charset="-120"/>
              <a:ea typeface="Microsoft JhengHei UI" pitchFamily="34" charset="-120"/>
            </a:endParaRPr>
          </a:p>
          <a:p>
            <a:pPr marL="114300" indent="0">
              <a:buNone/>
            </a:pPr>
            <a:r>
              <a:rPr lang="en-HK" altLang="zh-TW" sz="2800" dirty="0">
                <a:solidFill>
                  <a:schemeClr val="tx1"/>
                </a:solidFill>
                <a:latin typeface="Microsoft JhengHei UI" pitchFamily="34" charset="-120"/>
                <a:ea typeface="Microsoft JhengHei UI" pitchFamily="34" charset="-120"/>
              </a:rPr>
              <a:t>A hearing impairment that makes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it </a:t>
            </a:r>
            <a:r>
              <a:rPr lang="en-HK" altLang="zh-TW" sz="2800" dirty="0">
                <a:solidFill>
                  <a:schemeClr val="tx1"/>
                </a:solidFill>
                <a:latin typeface="Microsoft JhengHei UI" pitchFamily="34" charset="-120"/>
                <a:ea typeface="Microsoft JhengHei UI" pitchFamily="34" charset="-120"/>
              </a:rPr>
              <a:t>difficult or impossible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to </a:t>
            </a:r>
            <a:r>
              <a:rPr lang="en-HK" altLang="zh-TW" sz="2800" dirty="0">
                <a:solidFill>
                  <a:schemeClr val="tx1"/>
                </a:solidFill>
                <a:latin typeface="Microsoft JhengHei UI" pitchFamily="34" charset="-120"/>
                <a:ea typeface="Microsoft JhengHei UI" pitchFamily="34" charset="-120"/>
              </a:rPr>
              <a:t>hear sounds.</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0467" y="2602188"/>
            <a:ext cx="3602743" cy="3602743"/>
          </a:xfrm>
          <a:prstGeom prst="rect">
            <a:avLst/>
          </a:prstGeom>
        </p:spPr>
      </p:pic>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85197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buNone/>
            </a:pPr>
            <a:endParaRPr lang="en-US" altLang="zh-TW" sz="40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(4) </a:t>
            </a:r>
            <a:r>
              <a:rPr lang="en-HK" altLang="zh-TW" sz="4000" b="1" dirty="0">
                <a:solidFill>
                  <a:srgbClr val="0070C0"/>
                </a:solidFill>
                <a:latin typeface="Microsoft JhengHei UI" pitchFamily="34" charset="-120"/>
                <a:ea typeface="Microsoft JhengHei UI" pitchFamily="34" charset="-120"/>
              </a:rPr>
              <a:t>Speech </a:t>
            </a:r>
            <a:r>
              <a:rPr lang="en-HK" altLang="zh-TW" sz="4000" b="1" dirty="0" smtClean="0">
                <a:solidFill>
                  <a:srgbClr val="0070C0"/>
                </a:solidFill>
                <a:latin typeface="Microsoft JhengHei UI" pitchFamily="34" charset="-120"/>
                <a:ea typeface="Microsoft JhengHei UI" pitchFamily="34" charset="-120"/>
              </a:rPr>
              <a:t>Impairment</a:t>
            </a:r>
          </a:p>
          <a:p>
            <a:pPr marL="114300" indent="0">
              <a:buNone/>
            </a:pPr>
            <a:r>
              <a:rPr lang="en-HK" altLang="zh-TW" sz="2800" dirty="0">
                <a:solidFill>
                  <a:schemeClr val="tx1"/>
                </a:solidFill>
                <a:latin typeface="Microsoft JhengHei UI" pitchFamily="34" charset="-120"/>
                <a:ea typeface="Microsoft JhengHei UI" pitchFamily="34" charset="-120"/>
              </a:rPr>
              <a:t>Difficulty in speaking that </a:t>
            </a:r>
            <a:r>
              <a:rPr lang="en-HK" altLang="zh-TW" sz="2800" dirty="0" smtClean="0">
                <a:solidFill>
                  <a:schemeClr val="tx1"/>
                </a:solidFill>
                <a:latin typeface="Microsoft JhengHei UI" pitchFamily="34" charset="-120"/>
                <a:ea typeface="Microsoft JhengHei UI" pitchFamily="34" charset="-120"/>
              </a:rPr>
              <a:t>affects</a:t>
            </a:r>
          </a:p>
          <a:p>
            <a:pPr marL="114300" indent="0">
              <a:buNone/>
            </a:pPr>
            <a:r>
              <a:rPr lang="en-HK" altLang="zh-TW" sz="2800" dirty="0" smtClean="0">
                <a:solidFill>
                  <a:schemeClr val="tx1"/>
                </a:solidFill>
                <a:latin typeface="Microsoft JhengHei UI" pitchFamily="34" charset="-120"/>
                <a:ea typeface="Microsoft JhengHei UI" pitchFamily="34" charset="-120"/>
              </a:rPr>
              <a:t>communication </a:t>
            </a:r>
            <a:r>
              <a:rPr lang="en-HK" altLang="zh-TW" sz="2800" dirty="0">
                <a:solidFill>
                  <a:schemeClr val="tx1"/>
                </a:solidFill>
                <a:latin typeface="Microsoft JhengHei UI" pitchFamily="34" charset="-120"/>
                <a:ea typeface="Microsoft JhengHei UI" pitchFamily="34" charset="-120"/>
              </a:rPr>
              <a:t>skills.</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884" y="2580127"/>
            <a:ext cx="3602743" cy="3602743"/>
          </a:xfrm>
          <a:prstGeom prst="rect">
            <a:avLst/>
          </a:prstGeom>
        </p:spPr>
      </p:pic>
    </p:spTree>
    <p:extLst>
      <p:ext uri="{BB962C8B-B14F-4D97-AF65-F5344CB8AC3E}">
        <p14:creationId xmlns:p14="http://schemas.microsoft.com/office/powerpoint/2010/main" val="1934198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4435" y="1647868"/>
            <a:ext cx="8596668" cy="702118"/>
          </a:xfrm>
        </p:spPr>
        <p:txBody>
          <a:bodyPr>
            <a:noAutofit/>
          </a:bodyPr>
          <a:lstStyle/>
          <a:p>
            <a:pPr marL="114300" indent="0">
              <a:buNone/>
            </a:pPr>
            <a:r>
              <a:rPr lang="en-HK" altLang="zh-TW" sz="4000" b="1" dirty="0">
                <a:solidFill>
                  <a:schemeClr val="tx1"/>
                </a:solidFill>
                <a:latin typeface="Microsoft JhengHei UI" pitchFamily="34" charset="-120"/>
                <a:ea typeface="Microsoft JhengHei UI" pitchFamily="34" charset="-120"/>
              </a:rPr>
              <a:t>In Hong Kong, the most common types of disability are:</a:t>
            </a:r>
            <a:endParaRPr lang="zh-TW" altLang="zh-TW" sz="4000" b="1" dirty="0">
              <a:solidFill>
                <a:schemeClr val="tx1"/>
              </a:solidFill>
              <a:latin typeface="Microsoft JhengHei UI" pitchFamily="34" charset="-120"/>
              <a:ea typeface="Microsoft JhengHei UI" pitchFamily="34" charset="-120"/>
            </a:endParaRPr>
          </a:p>
          <a:p>
            <a:pPr marL="0" indent="0">
              <a:spcBef>
                <a:spcPts val="500"/>
              </a:spcBef>
              <a:buNone/>
            </a:pPr>
            <a:endParaRPr lang="en-US" altLang="zh-TW" sz="4000" b="1" dirty="0">
              <a:latin typeface="Microsoft JhengHei UI" pitchFamily="34" charset="-120"/>
              <a:ea typeface="Microsoft JhengHei UI" pitchFamily="34" charset="-120"/>
            </a:endParaRPr>
          </a:p>
          <a:p>
            <a:pPr marL="0" indent="0">
              <a:spcBef>
                <a:spcPts val="500"/>
              </a:spcBef>
              <a:buNone/>
            </a:pPr>
            <a:r>
              <a:rPr lang="en-US" altLang="zh-TW" sz="4000" b="1" dirty="0" smtClean="0">
                <a:solidFill>
                  <a:srgbClr val="0070C0"/>
                </a:solidFill>
                <a:latin typeface="Microsoft JhengHei UI" pitchFamily="34" charset="-120"/>
                <a:ea typeface="Microsoft JhengHei UI" pitchFamily="34" charset="-120"/>
              </a:rPr>
              <a:t>(5) </a:t>
            </a:r>
            <a:r>
              <a:rPr lang="en-HK" altLang="zh-TW" sz="4000" b="1" dirty="0">
                <a:solidFill>
                  <a:srgbClr val="0070C0"/>
                </a:solidFill>
                <a:latin typeface="Microsoft JhengHei UI" pitchFamily="34" charset="-120"/>
                <a:ea typeface="Microsoft JhengHei UI" pitchFamily="34" charset="-120"/>
              </a:rPr>
              <a:t>Organic Disability</a:t>
            </a:r>
            <a:r>
              <a:rPr lang="en-HK" altLang="zh-TW" sz="4000" b="1" dirty="0" smtClean="0">
                <a:solidFill>
                  <a:srgbClr val="0070C0"/>
                </a:solidFill>
                <a:latin typeface="Microsoft JhengHei UI" pitchFamily="34" charset="-120"/>
                <a:ea typeface="Microsoft JhengHei UI" pitchFamily="34" charset="-120"/>
              </a:rPr>
              <a:t>/</a:t>
            </a:r>
          </a:p>
          <a:p>
            <a:pPr marL="0" indent="0">
              <a:spcBef>
                <a:spcPts val="500"/>
              </a:spcBef>
              <a:buNone/>
            </a:pPr>
            <a:r>
              <a:rPr lang="en-HK" altLang="zh-TW" sz="4000" b="1" dirty="0" smtClean="0">
                <a:solidFill>
                  <a:srgbClr val="0070C0"/>
                </a:solidFill>
                <a:latin typeface="Microsoft JhengHei UI" pitchFamily="34" charset="-120"/>
                <a:ea typeface="Microsoft JhengHei UI" pitchFamily="34" charset="-120"/>
              </a:rPr>
              <a:t>      Chronic Illness</a:t>
            </a:r>
          </a:p>
          <a:p>
            <a:pPr marL="114300" indent="0">
              <a:buNone/>
            </a:pPr>
            <a:r>
              <a:rPr lang="en-HK" altLang="zh-TW" sz="2800" dirty="0">
                <a:solidFill>
                  <a:schemeClr val="tx1"/>
                </a:solidFill>
                <a:latin typeface="Microsoft JhengHei UI" pitchFamily="34" charset="-120"/>
                <a:ea typeface="Microsoft JhengHei UI" pitchFamily="34" charset="-120"/>
              </a:rPr>
              <a:t>Conditions caused by disease or treatment,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such </a:t>
            </a:r>
            <a:r>
              <a:rPr lang="en-HK" altLang="zh-TW" sz="2800" dirty="0">
                <a:solidFill>
                  <a:schemeClr val="tx1"/>
                </a:solidFill>
                <a:latin typeface="Microsoft JhengHei UI" pitchFamily="34" charset="-120"/>
                <a:ea typeface="Microsoft JhengHei UI" pitchFamily="34" charset="-120"/>
              </a:rPr>
              <a:t>as organ dysfunction or limitations in </a:t>
            </a:r>
            <a:endParaRPr lang="en-HK" altLang="zh-TW" sz="2800" dirty="0" smtClean="0">
              <a:solidFill>
                <a:schemeClr val="tx1"/>
              </a:solidFill>
              <a:latin typeface="Microsoft JhengHei UI" pitchFamily="34" charset="-120"/>
              <a:ea typeface="Microsoft JhengHei UI" pitchFamily="34" charset="-120"/>
            </a:endParaRPr>
          </a:p>
          <a:p>
            <a:pPr marL="114300" indent="0">
              <a:buNone/>
            </a:pPr>
            <a:r>
              <a:rPr lang="en-HK" altLang="zh-TW" sz="2800" dirty="0" smtClean="0">
                <a:solidFill>
                  <a:schemeClr val="tx1"/>
                </a:solidFill>
                <a:latin typeface="Microsoft JhengHei UI" pitchFamily="34" charset="-120"/>
                <a:ea typeface="Microsoft JhengHei UI" pitchFamily="34" charset="-120"/>
              </a:rPr>
              <a:t>daily </a:t>
            </a:r>
            <a:r>
              <a:rPr lang="en-HK" altLang="zh-TW" sz="2800" dirty="0">
                <a:solidFill>
                  <a:schemeClr val="tx1"/>
                </a:solidFill>
                <a:latin typeface="Microsoft JhengHei UI" pitchFamily="34" charset="-120"/>
                <a:ea typeface="Microsoft JhengHei UI" pitchFamily="34" charset="-120"/>
              </a:rPr>
              <a:t>functional mobility.</a:t>
            </a:r>
            <a:endParaRPr lang="zh-TW" altLang="zh-TW" sz="2800" dirty="0">
              <a:solidFill>
                <a:schemeClr val="tx1"/>
              </a:solidFill>
              <a:latin typeface="Microsoft JhengHei UI" pitchFamily="34" charset="-120"/>
              <a:ea typeface="Microsoft JhengHei UI" pitchFamily="34" charset="-120"/>
            </a:endParaRPr>
          </a:p>
          <a:p>
            <a:pPr marL="0" indent="0">
              <a:buNone/>
            </a:pPr>
            <a:endParaRPr lang="zh-HK" altLang="en-US" sz="4000" b="1" dirty="0">
              <a:latin typeface="Microsoft JhengHei UI" pitchFamily="34" charset="-120"/>
              <a:ea typeface="Microsoft JhengHei UI" pitchFamily="34" charset="-120"/>
            </a:endParaRPr>
          </a:p>
          <a:p>
            <a:pPr marL="0" indent="0">
              <a:buNone/>
            </a:pPr>
            <a:endParaRPr lang="zh-TW" altLang="zh-TW" sz="4000"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3159" y="2674379"/>
            <a:ext cx="3602743" cy="3602743"/>
          </a:xfrm>
          <a:prstGeom prst="rect">
            <a:avLst/>
          </a:prstGeom>
        </p:spPr>
      </p:pic>
      <p:sp>
        <p:nvSpPr>
          <p:cNvPr id="6" name="標題 1"/>
          <p:cNvSpPr>
            <a:spLocks noGrp="1"/>
          </p:cNvSpPr>
          <p:nvPr>
            <p:ph type="title"/>
          </p:nvPr>
        </p:nvSpPr>
        <p:spPr>
          <a:xfrm>
            <a:off x="0" y="408373"/>
            <a:ext cx="12191999" cy="1039427"/>
          </a:xfrm>
        </p:spPr>
        <p:txBody>
          <a:bodyPr>
            <a:noAutofit/>
          </a:bodyPr>
          <a:lstStyle/>
          <a:p>
            <a:r>
              <a:rPr lang="en-HK" altLang="zh-TW" sz="4400" b="1" dirty="0">
                <a:solidFill>
                  <a:srgbClr val="0070C0"/>
                </a:solidFill>
                <a:latin typeface="Microsoft JhengHei UI" pitchFamily="34" charset="-120"/>
                <a:ea typeface="Microsoft JhengHei UI" pitchFamily="34" charset="-120"/>
              </a:rPr>
              <a:t>What is a “person with a disability”?</a:t>
            </a:r>
            <a:endParaRPr lang="zh-TW" altLang="en-US" sz="4400" b="1" dirty="0">
              <a:solidFill>
                <a:srgbClr val="0070C0"/>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719719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藥劑師">
  <a:themeElements>
    <a:clrScheme name="藥劑師">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藥劑師">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藥劑師">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966</Words>
  <Application>Microsoft Office PowerPoint</Application>
  <PresentationFormat>自訂</PresentationFormat>
  <Paragraphs>118</Paragraphs>
  <Slides>25</Slides>
  <Notes>0</Notes>
  <HiddenSlides>0</HiddenSlides>
  <MMClips>0</MMClips>
  <ScaleCrop>false</ScaleCrop>
  <HeadingPairs>
    <vt:vector size="4" baseType="variant">
      <vt:variant>
        <vt:lpstr>佈景主題</vt:lpstr>
      </vt:variant>
      <vt:variant>
        <vt:i4>6</vt:i4>
      </vt:variant>
      <vt:variant>
        <vt:lpstr>投影片標題</vt:lpstr>
      </vt:variant>
      <vt:variant>
        <vt:i4>25</vt:i4>
      </vt:variant>
    </vt:vector>
  </HeadingPairs>
  <TitlesOfParts>
    <vt:vector size="31" baseType="lpstr">
      <vt:lpstr>波形</vt:lpstr>
      <vt:lpstr>中庸</vt:lpstr>
      <vt:lpstr>流線</vt:lpstr>
      <vt:lpstr>夏至</vt:lpstr>
      <vt:lpstr>公正</vt:lpstr>
      <vt:lpstr>藥劑師</vt:lpstr>
      <vt:lpstr> 《Guide to Accessible Inclusion》 Accessible Inclusion Workshop Session I:Respecting Differences</vt:lpstr>
      <vt:lpstr>Thematic activity： same but different</vt:lpstr>
      <vt:lpstr>SAME BUT DIFFERENT</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What is a “person with a disability”?</vt:lpstr>
      <vt:lpstr>PowerPoint 簡報</vt:lpstr>
      <vt:lpstr>Experiential activity： leg immobiliser</vt:lpstr>
      <vt:lpstr>LEG IMMOBILISER</vt:lpstr>
      <vt:lpstr>People with Physical Disabilities</vt:lpstr>
      <vt:lpstr>People with Physical Disabilities</vt:lpstr>
      <vt:lpstr>Learn more about People with  Physical Disabilities @Fish </vt:lpstr>
      <vt:lpstr>Stephen Hawking (1942-2018)</vt:lpstr>
      <vt:lpstr>Stephen Hawking (1942-2018)</vt:lpstr>
      <vt:lpstr>THEMATIC ACTIVITY： “who goes first for priority seats?”</vt:lpstr>
      <vt:lpstr>Which group should use the priority seats first?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第一節  尊重不同差異</dc:title>
  <dc:creator>User</dc:creator>
  <cp:lastModifiedBy>FSD</cp:lastModifiedBy>
  <cp:revision>101</cp:revision>
  <dcterms:created xsi:type="dcterms:W3CDTF">2023-11-22T11:48:44Z</dcterms:created>
  <dcterms:modified xsi:type="dcterms:W3CDTF">2024-08-02T05:49:32Z</dcterms:modified>
</cp:coreProperties>
</file>