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90" r:id="rId2"/>
    <p:sldMasterId id="2147483826" r:id="rId3"/>
    <p:sldMasterId id="2147483838" r:id="rId4"/>
    <p:sldMasterId id="2147483850" r:id="rId5"/>
    <p:sldMasterId id="2147483886" r:id="rId6"/>
  </p:sldMasterIdLst>
  <p:handoutMasterIdLst>
    <p:handoutMasterId r:id="rId32"/>
  </p:handoutMasterIdLst>
  <p:sldIdLst>
    <p:sldId id="275" r:id="rId7"/>
    <p:sldId id="276" r:id="rId8"/>
    <p:sldId id="257" r:id="rId9"/>
    <p:sldId id="267" r:id="rId10"/>
    <p:sldId id="287" r:id="rId11"/>
    <p:sldId id="292" r:id="rId12"/>
    <p:sldId id="293" r:id="rId13"/>
    <p:sldId id="294" r:id="rId14"/>
    <p:sldId id="295" r:id="rId15"/>
    <p:sldId id="296" r:id="rId16"/>
    <p:sldId id="297" r:id="rId17"/>
    <p:sldId id="301" r:id="rId18"/>
    <p:sldId id="302" r:id="rId19"/>
    <p:sldId id="303" r:id="rId20"/>
    <p:sldId id="304" r:id="rId21"/>
    <p:sldId id="279" r:id="rId22"/>
    <p:sldId id="258" r:id="rId23"/>
    <p:sldId id="272" r:id="rId24"/>
    <p:sldId id="273" r:id="rId25"/>
    <p:sldId id="281" r:id="rId26"/>
    <p:sldId id="283" r:id="rId27"/>
    <p:sldId id="284" r:id="rId28"/>
    <p:sldId id="280" r:id="rId29"/>
    <p:sldId id="260" r:id="rId30"/>
    <p:sldId id="265" r:id="rId3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4E8"/>
    <a:srgbClr val="DB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5" autoAdjust="0"/>
  </p:normalViewPr>
  <p:slideViewPr>
    <p:cSldViewPr snapToGrid="0">
      <p:cViewPr>
        <p:scale>
          <a:sx n="50" d="100"/>
          <a:sy n="50" d="100"/>
        </p:scale>
        <p:origin x="-79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09A2-ADCC-4C6B-951F-B9FDBFEA39B9}" type="datetimeFigureOut">
              <a:rPr lang="zh-TW" altLang="en-US" smtClean="0"/>
              <a:t>2024/8/2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7855-B4E3-4841-930C-F99B4234F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613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43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5"/>
            <a:ext cx="3556000" cy="365125"/>
          </a:xfrm>
        </p:spPr>
        <p:txBody>
          <a:bodyPr rtlCol="0"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11"/>
            <a:ext cx="6096000" cy="365125"/>
          </a:xfrm>
        </p:spPr>
        <p:txBody>
          <a:bodyPr rtlCol="0"/>
          <a:lstStyle/>
          <a:p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5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7"/>
            <a:ext cx="2946400" cy="365125"/>
          </a:xfrm>
        </p:spPr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5" y="6248212"/>
            <a:ext cx="7431311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17600" y="1143008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274644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274645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952503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2197" y="2341478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1077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91346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91349" y="4773227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91080" y="66678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68224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501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7E34DB-2762-4619-83AA-22C3096A75BC}" type="datetimeFigureOut">
              <a:rPr lang="zh-HK" altLang="en-US" smtClean="0"/>
              <a:t>2/8/2024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AF0D4A-0E03-4025-A58A-A6CEFCF5C61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42265"/>
            <a:ext cx="21384843" cy="12027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3392905"/>
          </a:xfrm>
        </p:spPr>
        <p:txBody>
          <a:bodyPr>
            <a:noAutofit/>
          </a:bodyPr>
          <a:lstStyle/>
          <a:p>
            <a:r>
              <a:rPr lang="en-US" altLang="zh-TW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en-US" altLang="zh-TW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en-US" altLang="zh-TW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《</a:t>
            </a:r>
            <a:r>
              <a:rPr lang="zh-TW" altLang="en-US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無障礙共融</a:t>
            </a:r>
            <a:r>
              <a:rPr lang="en-US" altLang="zh-TW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Guide》</a:t>
            </a:r>
            <a:br>
              <a:rPr lang="en-US" altLang="zh-TW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55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傷健共融工作坊</a:t>
            </a:r>
            <a:r>
              <a:rPr lang="en-US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zh-HK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第一</a:t>
            </a:r>
            <a:r>
              <a:rPr lang="zh-TW" altLang="zh-HK" sz="5500" b="1" dirty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節</a:t>
            </a:r>
            <a:r>
              <a:rPr lang="en-US" altLang="zh-TW" sz="5500" dirty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︰</a:t>
            </a:r>
            <a:r>
              <a:rPr lang="zh-TW" altLang="zh-HK" sz="5500" b="1" dirty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尊重不同</a:t>
            </a:r>
            <a:r>
              <a:rPr lang="zh-TW" altLang="zh-HK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差異</a:t>
            </a:r>
            <a:endParaRPr lang="zh-TW" altLang="en-US" sz="5500" b="1" dirty="0">
              <a:solidFill>
                <a:schemeClr val="bg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7011" y="4662916"/>
            <a:ext cx="209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勞工及福利局</a:t>
            </a:r>
            <a:r>
              <a:rPr lang="en-US" altLang="zh-TW" b="1" dirty="0" smtClean="0"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贊助</a:t>
            </a:r>
            <a:endParaRPr lang="en-US" altLang="zh-TW" b="1" dirty="0" smtClean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7011" y="5632939"/>
            <a:ext cx="15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製作</a:t>
            </a:r>
            <a:endParaRPr lang="en-US" altLang="zh-TW" b="1" dirty="0" smtClean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8" y="5351405"/>
            <a:ext cx="2761200" cy="10165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8" y="4037582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(6)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智障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智力低於一般水平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學習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和適應能力受限制。</a:t>
            </a:r>
            <a:endParaRPr lang="en-US" altLang="zh-TW" sz="32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9" y="2662349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5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(7)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精神病患者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>
                <a:latin typeface="Microsoft JhengHei UI" pitchFamily="34" charset="-120"/>
                <a:ea typeface="Microsoft JhengHei UI" pitchFamily="34" charset="-120"/>
              </a:rPr>
              <a:t>情緒、心智或行為出現失常</a:t>
            </a:r>
            <a:r>
              <a:rPr lang="zh-TW" altLang="zh-TW" sz="3200" dirty="0" smtClean="0">
                <a:latin typeface="Microsoft JhengHei UI" pitchFamily="34" charset="-120"/>
                <a:ea typeface="Microsoft JhengHei UI" pitchFamily="34" charset="-120"/>
              </a:rPr>
              <a:t>或</a:t>
            </a:r>
            <a:endParaRPr lang="en-US" altLang="zh-TW" sz="32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latin typeface="Microsoft JhengHei UI" pitchFamily="34" charset="-120"/>
                <a:ea typeface="Microsoft JhengHei UI" pitchFamily="34" charset="-120"/>
              </a:rPr>
              <a:t>受到</a:t>
            </a:r>
            <a:r>
              <a:rPr lang="zh-TW" altLang="zh-TW" sz="3200" dirty="0">
                <a:latin typeface="Microsoft JhengHei UI" pitchFamily="34" charset="-120"/>
                <a:ea typeface="Microsoft JhengHei UI" pitchFamily="34" charset="-120"/>
              </a:rPr>
              <a:t>困擾。</a:t>
            </a: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38" y="2708948"/>
            <a:ext cx="3602743" cy="3605791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18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(8)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注意力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不足</a:t>
            </a: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/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過度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活躍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症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指無法長時間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專注、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活動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量過多和自制力較弱。</a:t>
            </a:r>
            <a:endParaRPr lang="zh-HK" altLang="en-US" sz="32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03" y="2574760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72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(9)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自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閉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症</a:t>
            </a:r>
            <a:endParaRPr lang="en-US" altLang="zh-TW" sz="4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社交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及溝通上有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障礙</a:t>
            </a:r>
            <a:r>
              <a:rPr lang="zh-TW" altLang="zh-TW" sz="4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HK" altLang="en-US" sz="4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2" y="2698437"/>
            <a:ext cx="3602743" cy="3602743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51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580" y="370890"/>
            <a:ext cx="10948736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(10)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特殊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學習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困難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學習表現出現異常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如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讀寫障礙等</a:t>
            </a:r>
            <a:r>
              <a:rPr lang="zh-TW" altLang="en-US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47" y="2662347"/>
            <a:ext cx="3602743" cy="36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9313" y="-5173200"/>
            <a:ext cx="21391313" cy="120312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021309"/>
            <a:ext cx="12192000" cy="2334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TW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TW" sz="4000" b="1" dirty="0" smtClean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“</a:t>
            </a:r>
            <a:r>
              <a:rPr lang="zh-TW" altLang="zh-TW" sz="4000" b="1" dirty="0" smtClean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每</a:t>
            </a:r>
            <a:r>
              <a:rPr lang="zh-TW" altLang="zh-TW" sz="4000" b="1" dirty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種殘疾類別的需要都不一樣，</a:t>
            </a:r>
            <a:endParaRPr lang="en-US" altLang="zh-TW" sz="4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r>
              <a:rPr lang="zh-TW" altLang="zh-TW" sz="4000" b="1" dirty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但我們都應該要支持和理解他們</a:t>
            </a:r>
            <a:r>
              <a:rPr lang="zh-TW" altLang="zh-TW" sz="4000" b="1" dirty="0" smtClean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r>
              <a:rPr lang="en-US" altLang="zh-TW" sz="4000" b="1" dirty="0" smtClean="0">
                <a:solidFill>
                  <a:srgbClr val="7030A0"/>
                </a:solidFill>
                <a:latin typeface="Microsoft JhengHei UI" pitchFamily="34" charset="-120"/>
                <a:ea typeface="Microsoft JhengHei UI" pitchFamily="34" charset="-120"/>
              </a:rPr>
              <a:t>”</a:t>
            </a:r>
            <a:endParaRPr lang="en-US" altLang="zh-TW" sz="4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zh-TW" altLang="zh-HK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7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69561"/>
            <a:ext cx="21384843" cy="12027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5747" y="1188312"/>
            <a:ext cx="10436255" cy="22632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體驗活動：</a:t>
            </a:r>
            <a: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腿部固定器</a:t>
            </a:r>
            <a:endParaRPr lang="zh-HK" altLang="en-US" sz="8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69561"/>
            <a:ext cx="21384843" cy="12027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298" y="464743"/>
            <a:ext cx="10305303" cy="75895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1" dirty="0">
                <a:solidFill>
                  <a:srgbClr val="00B050"/>
                </a:solidFill>
                <a:effectLst/>
              </a:rPr>
              <a:t>腿部固定器</a:t>
            </a:r>
            <a:endParaRPr lang="zh-HK" altLang="en-US" sz="60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0299" y="1607138"/>
            <a:ext cx="10691703" cy="17135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同學們將會模擬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腿部行動受限的情況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下完成指定任務。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過程中請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感受一下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肢體活動受限制對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生活的影響。</a:t>
            </a:r>
            <a:endParaRPr lang="zh-HK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9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8"/>
            <a:ext cx="13492800" cy="7588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652" y="840596"/>
            <a:ext cx="103632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endParaRPr lang="zh-HK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78188" y="2158161"/>
            <a:ext cx="8896192" cy="3948176"/>
          </a:xfrm>
        </p:spPr>
        <p:txBody>
          <a:bodyPr>
            <a:no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肢體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殘疾人士是指手、腳缺失或功能受損，使他們腿部或手部活動能力受限制，使行動不便或影響日常生活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en-US" altLang="zh-TW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部份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肢體殘疾人士需要使用手杖、輪椅或電動輪椅輔助走路，如社區上沒有斜道或升降機等無障礙設施，他們出行會非常不便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TW" altLang="zh-TW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7" y="1983596"/>
            <a:ext cx="2160000" cy="216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4143596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8"/>
            <a:ext cx="13492800" cy="7588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063" y="840596"/>
            <a:ext cx="103632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endParaRPr lang="zh-HK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1464" y="2273407"/>
            <a:ext cx="8790725" cy="3886686"/>
          </a:xfrm>
        </p:spPr>
        <p:txBody>
          <a:bodyPr>
            <a:normAutofit/>
          </a:bodyPr>
          <a:lstStyle/>
          <a:p>
            <a:pPr marL="457200" indent="-457200">
              <a:buClrTx/>
              <a:buNone/>
            </a:pPr>
            <a:r>
              <a:rPr lang="en-US" altLang="zh-TW" sz="2800" dirty="0" smtClean="0">
                <a:latin typeface="Microsoft JhengHei UI" pitchFamily="34" charset="-120"/>
                <a:ea typeface="Microsoft JhengHei UI" pitchFamily="34" charset="-120"/>
              </a:rPr>
              <a:t>3.  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肢體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殘疾程度嚴重者</a:t>
            </a:r>
            <a:r>
              <a:rPr lang="en-US" altLang="zh-TW" sz="2800" dirty="0">
                <a:latin typeface="Microsoft JhengHei UI" pitchFamily="34" charset="-120"/>
                <a:ea typeface="Microsoft JhengHei UI" pitchFamily="34" charset="-120"/>
              </a:rPr>
              <a:t>(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如四肢癱瘓人士</a:t>
            </a:r>
            <a:r>
              <a:rPr lang="en-US" altLang="zh-TW" sz="2800" dirty="0">
                <a:latin typeface="Microsoft JhengHei UI" pitchFamily="34" charset="-120"/>
                <a:ea typeface="Microsoft JhengHei UI" pitchFamily="34" charset="-120"/>
              </a:rPr>
              <a:t>)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，他們的生活自理能力亦會受到影響，更有可能需要別人幫助洗澡、穿衣服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等。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ClrTx/>
              <a:buNone/>
            </a:pPr>
            <a:endParaRPr lang="en-US" altLang="zh-TW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457200" indent="-457200">
              <a:buClrTx/>
              <a:buNone/>
            </a:pPr>
            <a:r>
              <a:rPr lang="en-US" altLang="zh-TW" sz="2800" dirty="0" smtClean="0">
                <a:latin typeface="Microsoft JhengHei UI" pitchFamily="34" charset="-120"/>
                <a:ea typeface="Microsoft JhengHei UI" pitchFamily="34" charset="-120"/>
              </a:rPr>
              <a:t>4.  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雖然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肢體殘疾人士生活中面對很多的困難和挑戰，但社會上亦有不少肢體殘疾人士，跨越身體上的障礙，取得傑出成就</a:t>
            </a: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TW" altLang="zh-TW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3" y="1983596"/>
            <a:ext cx="2158175" cy="21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1" y="421675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69561"/>
            <a:ext cx="21384843" cy="12027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82939" y="1157045"/>
            <a:ext cx="10463104" cy="22632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熱身活動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r>
              <a:rPr lang="en-US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en-US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8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一樣</a:t>
            </a:r>
            <a:r>
              <a:rPr lang="zh-TW" altLang="en-US" sz="8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不一樣</a:t>
            </a:r>
            <a:endParaRPr lang="zh-HK" altLang="en-US" sz="8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3699" y="603587"/>
            <a:ext cx="11133221" cy="1155032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0070C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認識肢體殘疾人士</a:t>
            </a:r>
            <a:r>
              <a:rPr lang="en-US" altLang="zh-TW" sz="6000" b="1" dirty="0">
                <a:solidFill>
                  <a:srgbClr val="0070C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@Fish </a:t>
            </a:r>
            <a:endParaRPr lang="zh-HK" altLang="en-US" sz="6000" b="1" dirty="0">
              <a:solidFill>
                <a:srgbClr val="0070C0"/>
              </a:solidFill>
              <a:effectLst/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1780" y="5943600"/>
            <a:ext cx="10058400" cy="62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Microsoft JhengHei UI" pitchFamily="34" charset="-120"/>
                <a:ea typeface="Microsoft JhengHei UI" pitchFamily="34" charset="-120"/>
              </a:rPr>
              <a:t>https://</a:t>
            </a:r>
            <a:r>
              <a:rPr lang="en-US" altLang="zh-TW" b="1" dirty="0">
                <a:latin typeface="Microsoft JhengHei UI" pitchFamily="34" charset="-120"/>
                <a:ea typeface="Microsoft JhengHei UI" pitchFamily="34" charset="-120"/>
              </a:rPr>
              <a:t>youtu.be/rgjQaUewlOc?feature=shared</a:t>
            </a:r>
            <a:endParaRPr lang="zh-TW" altLang="zh-TW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80" y="1679696"/>
            <a:ext cx="7383689" cy="41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9"/>
            <a:ext cx="13492800" cy="75888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霍金 </a:t>
            </a:r>
            <a:r>
              <a:rPr lang="en-US" altLang="zh-TW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(1942-2018)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0475" y="2119086"/>
            <a:ext cx="6066972" cy="324938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年輕時的霍金已經展現出非凡的學術才能，在牛津大學就讀期間，他的學業成績一直名列前茅。不幸地，霍金在</a:t>
            </a:r>
            <a:r>
              <a:rPr lang="en-US" altLang="zh-TW" sz="2800" dirty="0">
                <a:latin typeface="Microsoft JhengHei UI" pitchFamily="34" charset="-120"/>
                <a:ea typeface="Microsoft JhengHei UI" pitchFamily="34" charset="-120"/>
              </a:rPr>
              <a:t>21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歲時被診斷出患有肌肉萎縮性脊髓側索硬化症，使他的身體越來越無法控制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31" y="1558645"/>
            <a:ext cx="2095500" cy="3009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7" y="1926581"/>
            <a:ext cx="2092408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8"/>
            <a:ext cx="13492800" cy="7588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霍金 </a:t>
            </a:r>
            <a:r>
              <a:rPr lang="en-US" altLang="zh-TW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(1942-2018)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079859"/>
            <a:ext cx="10972800" cy="3358415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他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肌肉萎縮情況日益嚴重，最後更喪失說話能力，只能依靠手指來表達自己的思想以及與外界交流。可是，霍金並沒有因此而放棄自己。雖然他的身體每天都在退步，但他的頭腦卻在不斷進步。即使受到身體上的障礙，但依然無阻他在科學上的研究，在黑洞研究上提出許多重要的觀點和理論，成為世界上最偉大的物理學家之一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 fontAlgn="base">
              <a:buNone/>
            </a:pP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 fontAlgn="base">
              <a:buNone/>
            </a:pPr>
            <a:r>
              <a:rPr lang="zh-TW" altLang="en-US" sz="2800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霍</a:t>
            </a:r>
            <a:r>
              <a:rPr lang="zh-TW" altLang="en-US" sz="2800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金總是以樂觀的心態對待自己的病情，他用親身經歷教導我們，只要我們堅持不放棄，最終我們也能實現自己的夢想。</a:t>
            </a:r>
          </a:p>
        </p:txBody>
      </p:sp>
    </p:spTree>
    <p:extLst>
      <p:ext uri="{BB962C8B-B14F-4D97-AF65-F5344CB8AC3E}">
        <p14:creationId xmlns:p14="http://schemas.microsoft.com/office/powerpoint/2010/main" val="11529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69561"/>
            <a:ext cx="21384843" cy="1202756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2550" y="1200343"/>
            <a:ext cx="10459452" cy="22632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tx1"/>
                </a:solidFill>
              </a:rPr>
              <a:t>活動：</a:t>
            </a:r>
            <a:r>
              <a:rPr lang="zh-TW" altLang="zh-HK" sz="8000" dirty="0">
                <a:solidFill>
                  <a:schemeClr val="tx1"/>
                </a:solidFill>
              </a:rPr>
              <a:t/>
            </a:r>
            <a:br>
              <a:rPr lang="zh-TW" altLang="zh-HK" sz="8000" dirty="0">
                <a:solidFill>
                  <a:schemeClr val="tx1"/>
                </a:solidFill>
              </a:rPr>
            </a:br>
            <a:r>
              <a:rPr lang="zh-TW" altLang="en-US" sz="8000" dirty="0" smtClean="0">
                <a:solidFill>
                  <a:schemeClr val="tx1"/>
                </a:solidFill>
              </a:rPr>
              <a:t>「</a:t>
            </a:r>
            <a:r>
              <a:rPr lang="zh-TW" altLang="en-US" sz="8000" b="1" dirty="0">
                <a:solidFill>
                  <a:schemeClr val="tx1"/>
                </a:solidFill>
              </a:rPr>
              <a:t>優先座，誰先坐</a:t>
            </a:r>
            <a:r>
              <a:rPr lang="en-US" altLang="zh-TW" sz="8000" b="1" dirty="0">
                <a:solidFill>
                  <a:schemeClr val="tx1"/>
                </a:solidFill>
              </a:rPr>
              <a:t>?</a:t>
            </a:r>
            <a:r>
              <a:rPr lang="zh-TW" altLang="en-US" sz="8000" b="1" dirty="0">
                <a:solidFill>
                  <a:schemeClr val="tx1"/>
                </a:solidFill>
              </a:rPr>
              <a:t>」</a:t>
            </a:r>
            <a:endParaRPr lang="zh-HK" alt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" y="434373"/>
            <a:ext cx="12191999" cy="948267"/>
          </a:xfrm>
        </p:spPr>
        <p:txBody>
          <a:bodyPr>
            <a:noAutofit/>
          </a:bodyPr>
          <a:lstStyle/>
          <a:p>
            <a:pPr algn="ctr"/>
            <a:r>
              <a:rPr lang="zh-TW" altLang="en-US" sz="5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以下哪一個群組應</a:t>
            </a:r>
            <a:r>
              <a:rPr lang="zh-TW" altLang="en-US" sz="5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最先使用優先座</a:t>
            </a:r>
            <a:r>
              <a:rPr lang="en-US" altLang="zh-TW" sz="5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</a:p>
        </p:txBody>
      </p:sp>
      <p:sp>
        <p:nvSpPr>
          <p:cNvPr id="7" name="AutoShape 2" descr="關愛座－ 停一停，諗一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8" name="Picture 4" descr="C:\Users\user\Desktop\piroty se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80" y="1382637"/>
            <a:ext cx="7308547" cy="51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85" y="-730800"/>
            <a:ext cx="13492785" cy="75888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5777" y="2398403"/>
            <a:ext cx="10704539" cy="282330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在本課堂中，我們學習到：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不同類別的殘疾人士。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肢體殘疾人士的需要。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每一個人都是獨特的，大家應彼此理解和尊重。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看到別人有需要時，同學可以主動協助。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457200" lvl="1" indent="0">
              <a:buNone/>
            </a:pPr>
            <a:endParaRPr lang="zh-TW" altLang="zh-HK" dirty="0" smtClean="0"/>
          </a:p>
          <a:p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8328"/>
            <a:ext cx="12192000" cy="1252728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總結</a:t>
            </a:r>
            <a:endParaRPr lang="zh-HK" altLang="en-US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0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7575" y="274638"/>
            <a:ext cx="9997440" cy="1143000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00B05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一樣不一樣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6302" y="1588611"/>
            <a:ext cx="7032427" cy="464374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大家覺得同學之間有哪些地方是相同的？又有哪些地方是不同的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？</a:t>
            </a:r>
            <a:endParaRPr lang="en-US" altLang="zh-TW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每組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同學找出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大家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之間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的</a:t>
            </a:r>
            <a:r>
              <a:rPr lang="en-US" altLang="zh-HK" sz="2800" dirty="0">
                <a:latin typeface="Microsoft JhengHei UI" pitchFamily="34" charset="-120"/>
                <a:ea typeface="Microsoft JhengHei UI" pitchFamily="34" charset="-120"/>
              </a:rPr>
              <a:t>5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個相同和不相同之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處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，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例如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興趣、家庭背景、學科喜好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等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，然後和大家分享。</a:t>
            </a:r>
            <a:endParaRPr lang="zh-TW" altLang="zh-HK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29" y="3128210"/>
            <a:ext cx="3224464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1264" y="1602198"/>
            <a:ext cx="11435483" cy="1513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zh-TW" sz="28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「殘疾人士」一般是指一個人，不幸在身體或心智方面有所缺損</a:t>
            </a:r>
            <a:r>
              <a:rPr lang="zh-TW" altLang="zh-TW" sz="28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zh-TW" sz="28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而</a:t>
            </a:r>
            <a:r>
              <a:rPr lang="zh-TW" altLang="zh-TW" sz="28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影響到他們日常生活</a:t>
            </a:r>
            <a:r>
              <a:rPr lang="zh-TW" altLang="zh-TW" sz="28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TW" altLang="zh-TW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r">
              <a:buNone/>
            </a:pPr>
            <a:r>
              <a:rPr lang="en-US" altLang="zh-TW" sz="2400" b="1" i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《</a:t>
            </a:r>
            <a:r>
              <a:rPr lang="zh-TW" altLang="en-US" sz="2400" b="1" i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殘疾歧視條例</a:t>
            </a:r>
            <a:r>
              <a:rPr lang="en-US" altLang="zh-TW" sz="2400" b="1" i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》</a:t>
            </a:r>
            <a:endParaRPr lang="en-US" altLang="zh-TW" sz="2400" b="1" i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457200" lvl="1" indent="0">
              <a:buNone/>
            </a:pPr>
            <a:endParaRPr lang="zh-TW" altLang="en-US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94" y="3115954"/>
            <a:ext cx="3239743" cy="30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56" y="3115954"/>
            <a:ext cx="3060000" cy="3060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2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(1)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</a:t>
            </a: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 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指手、腳缺失或功能受損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使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日常活動受影響。</a:t>
            </a:r>
            <a:endParaRPr lang="zh-HK" altLang="en-US" sz="32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742950" indent="-742950">
              <a:buAutoNum type="arabicPeriod"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7" y="2708949"/>
            <a:ext cx="3602743" cy="3605791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2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(2)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視障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指視力受損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導致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看不清東西或完全看不見。 </a:t>
            </a:r>
            <a:endParaRPr lang="zh-HK" altLang="en-US" sz="32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6" y="2650315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0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(3)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聽障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指聽力受損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導致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聽不清或聽不到聲音。 </a:t>
            </a:r>
            <a:endParaRPr lang="zh-HK" altLang="en-US" sz="32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67" y="2602190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19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en-US" altLang="zh-TW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(4)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言語障礙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說話有困難，影響溝通能力。</a:t>
            </a: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87" y="2715773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1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5" y="1647868"/>
            <a:ext cx="8596668" cy="70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在香港，常見的殘疾類別包括</a:t>
            </a:r>
            <a:r>
              <a:rPr lang="zh-TW" altLang="zh-TW" sz="4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(5)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器官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殘障</a:t>
            </a: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/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長期病患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因疾病或治療引起的狀況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如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器官功能障礙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或</a:t>
            </a:r>
            <a:endParaRPr lang="en-US" altLang="zh-TW" sz="32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 defTabSz="457200">
              <a:spcBef>
                <a:spcPts val="500"/>
              </a:spcBef>
              <a:buClrTx/>
              <a:buSzTx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日常</a:t>
            </a:r>
            <a:r>
              <a:rPr lang="zh-TW" altLang="zh-TW" sz="32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功能受</a:t>
            </a:r>
            <a:r>
              <a:rPr lang="zh-TW" altLang="zh-TW" sz="32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限制。</a:t>
            </a:r>
          </a:p>
          <a:p>
            <a:pPr marL="0" indent="0">
              <a:buNone/>
            </a:pPr>
            <a:endParaRPr lang="zh-HK" altLang="en-US" sz="40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indent="0">
              <a:buNone/>
            </a:pPr>
            <a:endParaRPr lang="zh-TW" altLang="zh-TW" sz="4000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9" y="2674380"/>
            <a:ext cx="3602743" cy="3602743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甚麼是殘疾人士</a:t>
            </a:r>
            <a:r>
              <a:rPr lang="en-US" altLang="zh-TW" sz="6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?</a:t>
            </a:r>
            <a:endParaRPr lang="zh-TW" altLang="en-US" sz="6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7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882</Words>
  <Application>Microsoft Office PowerPoint</Application>
  <PresentationFormat>自訂</PresentationFormat>
  <Paragraphs>101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波形</vt:lpstr>
      <vt:lpstr>中庸</vt:lpstr>
      <vt:lpstr>流線</vt:lpstr>
      <vt:lpstr>夏至</vt:lpstr>
      <vt:lpstr>公正</vt:lpstr>
      <vt:lpstr>藥劑師</vt:lpstr>
      <vt:lpstr> 《無障礙共融Guide》 傷健共融工作坊 第一節︰尊重不同差異</vt:lpstr>
      <vt:lpstr>熱身活動： 一樣不一樣</vt:lpstr>
      <vt:lpstr>一樣不一樣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甚麼是殘疾人士?</vt:lpstr>
      <vt:lpstr>PowerPoint 簡報</vt:lpstr>
      <vt:lpstr>體驗活動： 腿部固定器</vt:lpstr>
      <vt:lpstr>腿部固定器</vt:lpstr>
      <vt:lpstr>肢體殘疾人士</vt:lpstr>
      <vt:lpstr>肢體殘疾人士</vt:lpstr>
      <vt:lpstr>認識肢體殘疾人士@Fish </vt:lpstr>
      <vt:lpstr>霍金 (1942-2018)</vt:lpstr>
      <vt:lpstr>霍金 (1942-2018)</vt:lpstr>
      <vt:lpstr>活動： 「優先座，誰先坐?」</vt:lpstr>
      <vt:lpstr>以下哪一個群組應最先使用優先座?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第一節  尊重不同差異</dc:title>
  <dc:creator>User</dc:creator>
  <cp:lastModifiedBy>FSD</cp:lastModifiedBy>
  <cp:revision>83</cp:revision>
  <dcterms:created xsi:type="dcterms:W3CDTF">2023-11-22T11:48:44Z</dcterms:created>
  <dcterms:modified xsi:type="dcterms:W3CDTF">2024-08-02T05:20:06Z</dcterms:modified>
</cp:coreProperties>
</file>